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0"/>
  </p:notesMasterIdLst>
  <p:sldIdLst>
    <p:sldId id="257" r:id="rId2"/>
    <p:sldId id="288" r:id="rId3"/>
    <p:sldId id="299" r:id="rId4"/>
    <p:sldId id="259" r:id="rId5"/>
    <p:sldId id="298" r:id="rId6"/>
    <p:sldId id="300" r:id="rId7"/>
    <p:sldId id="302" r:id="rId8"/>
    <p:sldId id="305" r:id="rId9"/>
    <p:sldId id="308" r:id="rId10"/>
    <p:sldId id="289" r:id="rId11"/>
    <p:sldId id="310" r:id="rId12"/>
    <p:sldId id="330" r:id="rId13"/>
    <p:sldId id="290" r:id="rId14"/>
    <p:sldId id="311" r:id="rId15"/>
    <p:sldId id="312" r:id="rId16"/>
    <p:sldId id="313" r:id="rId17"/>
    <p:sldId id="314" r:id="rId18"/>
    <p:sldId id="315" r:id="rId19"/>
    <p:sldId id="316" r:id="rId20"/>
    <p:sldId id="317" r:id="rId21"/>
    <p:sldId id="291" r:id="rId22"/>
    <p:sldId id="318" r:id="rId23"/>
    <p:sldId id="292" r:id="rId24"/>
    <p:sldId id="319" r:id="rId25"/>
    <p:sldId id="293" r:id="rId26"/>
    <p:sldId id="320" r:id="rId27"/>
    <p:sldId id="329" r:id="rId28"/>
    <p:sldId id="321" r:id="rId29"/>
    <p:sldId id="294" r:id="rId30"/>
    <p:sldId id="322" r:id="rId31"/>
    <p:sldId id="295" r:id="rId32"/>
    <p:sldId id="323" r:id="rId33"/>
    <p:sldId id="324" r:id="rId34"/>
    <p:sldId id="325" r:id="rId35"/>
    <p:sldId id="326" r:id="rId36"/>
    <p:sldId id="327" r:id="rId37"/>
    <p:sldId id="328" r:id="rId38"/>
    <p:sldId id="283"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344"/>
    <a:srgbClr val="00A79D"/>
    <a:srgbClr val="FF3737"/>
    <a:srgbClr val="666666"/>
    <a:srgbClr val="2A32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56" autoAdjust="0"/>
    <p:restoredTop sz="50296" autoAdjust="0"/>
  </p:normalViewPr>
  <p:slideViewPr>
    <p:cSldViewPr snapToGrid="0">
      <p:cViewPr varScale="1">
        <p:scale>
          <a:sx n="43" d="100"/>
          <a:sy n="43" d="100"/>
        </p:scale>
        <p:origin x="1836" y="3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AD935-574E-4740-81CD-D8C5B534E713}"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B30F6-60B4-4CD7-8B5D-2D4C2E52899D}" type="slidenum">
              <a:rPr lang="zh-CN" altLang="en-US" smtClean="0"/>
              <a:t>‹#›</a:t>
            </a:fld>
            <a:endParaRPr lang="zh-CN" altLang="en-US"/>
          </a:p>
        </p:txBody>
      </p:sp>
    </p:spTree>
    <p:extLst>
      <p:ext uri="{BB962C8B-B14F-4D97-AF65-F5344CB8AC3E}">
        <p14:creationId xmlns:p14="http://schemas.microsoft.com/office/powerpoint/2010/main" val="30468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8%A7%86%E9%A2%91%E7%BC%96%E8%BE%9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aike.baidu.com/item/%E9%9F%B3%E9%A2%91/119746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a:t>
            </a:fld>
            <a:endParaRPr lang="zh-CN" altLang="en-US"/>
          </a:p>
        </p:txBody>
      </p:sp>
    </p:spTree>
    <p:extLst>
      <p:ext uri="{BB962C8B-B14F-4D97-AF65-F5344CB8AC3E}">
        <p14:creationId xmlns:p14="http://schemas.microsoft.com/office/powerpoint/2010/main" val="10797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10</a:t>
            </a:fld>
            <a:endParaRPr lang="zh-CN" altLang="en-US"/>
          </a:p>
        </p:txBody>
      </p:sp>
    </p:spTree>
    <p:extLst>
      <p:ext uri="{BB962C8B-B14F-4D97-AF65-F5344CB8AC3E}">
        <p14:creationId xmlns:p14="http://schemas.microsoft.com/office/powerpoint/2010/main" val="137725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11</a:t>
            </a:fld>
            <a:endParaRPr lang="zh-CN" altLang="en-US"/>
          </a:p>
        </p:txBody>
      </p:sp>
    </p:spTree>
    <p:extLst>
      <p:ext uri="{BB962C8B-B14F-4D97-AF65-F5344CB8AC3E}">
        <p14:creationId xmlns:p14="http://schemas.microsoft.com/office/powerpoint/2010/main" val="35119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1.Sketch</a:t>
            </a:r>
            <a:r>
              <a:rPr lang="zh-CN" altLang="en-US" sz="1200" b="0" i="0" kern="1200" dirty="0" smtClean="0">
                <a:solidFill>
                  <a:schemeClr val="tx1"/>
                </a:solidFill>
                <a:effectLst/>
                <a:latin typeface="+mn-lt"/>
                <a:ea typeface="+mn-ea"/>
                <a:cs typeface="+mn-cs"/>
              </a:rPr>
              <a:t>是一款矢量绘图应用，而矢量绘图无疑是目前进行网页、图标以及界面设计的最好方式。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2.Adobe illustrator</a:t>
            </a:r>
            <a:r>
              <a:rPr lang="zh-CN" altLang="en-US" sz="1200" b="0" i="0" kern="1200" dirty="0" smtClean="0">
                <a:solidFill>
                  <a:schemeClr val="tx1"/>
                </a:solidFill>
                <a:effectLst/>
                <a:latin typeface="+mn-lt"/>
                <a:ea typeface="+mn-ea"/>
                <a:cs typeface="+mn-cs"/>
              </a:rPr>
              <a:t>，常被称为“</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，是一种应用于出版、多媒体和在线图像的工业标准矢量插画的软件。</a:t>
            </a:r>
          </a:p>
          <a:p>
            <a:r>
              <a:rPr lang="zh-CN" altLang="en-US" sz="1200" b="0" i="0" kern="1200" dirty="0" smtClean="0">
                <a:solidFill>
                  <a:schemeClr val="tx1"/>
                </a:solidFill>
                <a:effectLst/>
                <a:latin typeface="+mn-lt"/>
                <a:ea typeface="+mn-ea"/>
                <a:cs typeface="+mn-cs"/>
              </a:rPr>
              <a:t>作为一款非常好的矢量图形处理工具，该软件主要应用于印刷出版、海报书籍排版、专业插画、多媒体图像处理和互联网页面的制作等，也可以为线稿提供较高的精度和控制，适合生产任何小型设计到大型的复杂项目。</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 Adobe Premiere</a:t>
            </a:r>
            <a:r>
              <a:rPr lang="zh-CN" altLang="en-US" sz="1200" b="0" i="0" kern="1200" dirty="0" smtClean="0">
                <a:solidFill>
                  <a:schemeClr val="tx1"/>
                </a:solidFill>
                <a:effectLst/>
                <a:latin typeface="+mn-lt"/>
                <a:ea typeface="+mn-ea"/>
                <a:cs typeface="+mn-cs"/>
              </a:rPr>
              <a:t>是一款常用的</a:t>
            </a:r>
            <a:r>
              <a:rPr lang="zh-CN" altLang="en-US" sz="1200" b="0" i="0" u="none" strike="noStrike" kern="1200" dirty="0" smtClean="0">
                <a:solidFill>
                  <a:schemeClr val="tx1"/>
                </a:solidFill>
                <a:effectLst/>
                <a:latin typeface="+mn-lt"/>
                <a:ea typeface="+mn-ea"/>
                <a:cs typeface="+mn-cs"/>
                <a:hlinkClick r:id="rId3"/>
              </a:rPr>
              <a:t>视频编辑</a:t>
            </a:r>
            <a:r>
              <a:rPr lang="zh-CN" altLang="en-US" sz="1200" b="0" i="0" kern="1200" dirty="0" smtClean="0">
                <a:solidFill>
                  <a:schemeClr val="tx1"/>
                </a:solidFill>
                <a:effectLst/>
                <a:latin typeface="+mn-lt"/>
                <a:ea typeface="+mn-ea"/>
                <a:cs typeface="+mn-cs"/>
              </a:rPr>
              <a:t>软件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Adobe Audition</a:t>
            </a:r>
            <a:r>
              <a:rPr lang="zh-CN" altLang="en-US" sz="1200" b="0" i="0" kern="1200" dirty="0" smtClean="0">
                <a:solidFill>
                  <a:schemeClr val="tx1"/>
                </a:solidFill>
                <a:effectLst/>
                <a:latin typeface="+mn-lt"/>
                <a:ea typeface="+mn-ea"/>
                <a:cs typeface="+mn-cs"/>
              </a:rPr>
              <a:t>是一个专业</a:t>
            </a:r>
            <a:r>
              <a:rPr lang="zh-CN" altLang="en-US" sz="1200" b="0" i="0" u="none" strike="noStrike" kern="1200" dirty="0" smtClean="0">
                <a:solidFill>
                  <a:schemeClr val="tx1"/>
                </a:solidFill>
                <a:effectLst/>
                <a:latin typeface="+mn-lt"/>
                <a:ea typeface="+mn-ea"/>
                <a:cs typeface="+mn-cs"/>
                <a:hlinkClick r:id="rId4"/>
              </a:rPr>
              <a:t>音频</a:t>
            </a:r>
            <a:r>
              <a:rPr lang="zh-CN" altLang="en-US" sz="1200" b="0" i="0" kern="1200" dirty="0" smtClean="0">
                <a:solidFill>
                  <a:schemeClr val="tx1"/>
                </a:solidFill>
                <a:effectLst/>
                <a:latin typeface="+mn-lt"/>
                <a:ea typeface="+mn-ea"/>
                <a:cs typeface="+mn-cs"/>
              </a:rPr>
              <a:t>编辑和混合环境</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12</a:t>
            </a:fld>
            <a:endParaRPr lang="zh-CN" altLang="en-US"/>
          </a:p>
        </p:txBody>
      </p:sp>
    </p:spTree>
    <p:extLst>
      <p:ext uri="{BB962C8B-B14F-4D97-AF65-F5344CB8AC3E}">
        <p14:creationId xmlns:p14="http://schemas.microsoft.com/office/powerpoint/2010/main" val="238994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13</a:t>
            </a:fld>
            <a:endParaRPr lang="zh-CN" altLang="en-US"/>
          </a:p>
        </p:txBody>
      </p:sp>
    </p:spTree>
    <p:extLst>
      <p:ext uri="{BB962C8B-B14F-4D97-AF65-F5344CB8AC3E}">
        <p14:creationId xmlns:p14="http://schemas.microsoft.com/office/powerpoint/2010/main" val="102755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14</a:t>
            </a:fld>
            <a:endParaRPr lang="zh-CN" altLang="en-US"/>
          </a:p>
        </p:txBody>
      </p:sp>
    </p:spTree>
    <p:extLst>
      <p:ext uri="{BB962C8B-B14F-4D97-AF65-F5344CB8AC3E}">
        <p14:creationId xmlns:p14="http://schemas.microsoft.com/office/powerpoint/2010/main" val="3786342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比如一个直播列表界面，上面有三个</a:t>
            </a:r>
            <a:r>
              <a:rPr lang="en-US" altLang="zh-CN" sz="1200" kern="1200" dirty="0">
                <a:solidFill>
                  <a:schemeClr val="tx1"/>
                </a:solidFill>
                <a:effectLst/>
                <a:latin typeface="+mn-lt"/>
                <a:ea typeface="+mn-ea"/>
                <a:cs typeface="+mn-cs"/>
              </a:rPr>
              <a:t>tab</a:t>
            </a:r>
            <a:r>
              <a:rPr lang="zh-CN" altLang="zh-CN" sz="1200" kern="1200" dirty="0">
                <a:solidFill>
                  <a:schemeClr val="tx1"/>
                </a:solidFill>
                <a:effectLst/>
                <a:latin typeface="+mn-lt"/>
                <a:ea typeface="+mn-ea"/>
                <a:cs typeface="+mn-cs"/>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15</a:t>
            </a:fld>
            <a:endParaRPr lang="zh-CN" altLang="en-US"/>
          </a:p>
        </p:txBody>
      </p:sp>
    </p:spTree>
    <p:extLst>
      <p:ext uri="{BB962C8B-B14F-4D97-AF65-F5344CB8AC3E}">
        <p14:creationId xmlns:p14="http://schemas.microsoft.com/office/powerpoint/2010/main" val="87228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zh-CN" sz="1200" kern="1200" dirty="0">
                <a:solidFill>
                  <a:schemeClr val="tx1"/>
                </a:solidFill>
                <a:effectLst/>
                <a:latin typeface="+mn-lt"/>
                <a:ea typeface="+mn-ea"/>
                <a:cs typeface="+mn-cs"/>
              </a:rPr>
              <a:t>这三个点是一份完整的原型设计基本需要包含的东西，再配合上之前画好的界面结构脑图和流程图，就基本可以与开发进行轻松愉快的交流了。只有这样，开发者才能明确这个原型设计的开发需求，而不是让开发工程师自己去猜，去揣测数据逻辑、算法应该是什么样的。</a:t>
            </a:r>
          </a:p>
          <a:p>
            <a:r>
              <a:rPr lang="zh-CN" altLang="zh-CN" sz="1200" kern="1200" dirty="0">
                <a:solidFill>
                  <a:schemeClr val="tx1"/>
                </a:solidFill>
                <a:effectLst/>
                <a:latin typeface="+mn-lt"/>
                <a:ea typeface="+mn-ea"/>
                <a:cs typeface="+mn-cs"/>
              </a:rPr>
              <a:t>可以在原型设计上做相关的注释说明：</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16</a:t>
            </a:fld>
            <a:endParaRPr lang="zh-CN" altLang="en-US"/>
          </a:p>
        </p:txBody>
      </p:sp>
    </p:spTree>
    <p:extLst>
      <p:ext uri="{BB962C8B-B14F-4D97-AF65-F5344CB8AC3E}">
        <p14:creationId xmlns:p14="http://schemas.microsoft.com/office/powerpoint/2010/main" val="1215556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17</a:t>
            </a:fld>
            <a:endParaRPr lang="zh-CN" altLang="en-US"/>
          </a:p>
        </p:txBody>
      </p:sp>
    </p:spTree>
    <p:extLst>
      <p:ext uri="{BB962C8B-B14F-4D97-AF65-F5344CB8AC3E}">
        <p14:creationId xmlns:p14="http://schemas.microsoft.com/office/powerpoint/2010/main" val="334332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18</a:t>
            </a:fld>
            <a:endParaRPr lang="zh-CN" altLang="en-US"/>
          </a:p>
        </p:txBody>
      </p:sp>
    </p:spTree>
    <p:extLst>
      <p:ext uri="{BB962C8B-B14F-4D97-AF65-F5344CB8AC3E}">
        <p14:creationId xmlns:p14="http://schemas.microsoft.com/office/powerpoint/2010/main" val="1355012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19</a:t>
            </a:fld>
            <a:endParaRPr lang="zh-CN" altLang="en-US"/>
          </a:p>
        </p:txBody>
      </p:sp>
    </p:spTree>
    <p:extLst>
      <p:ext uri="{BB962C8B-B14F-4D97-AF65-F5344CB8AC3E}">
        <p14:creationId xmlns:p14="http://schemas.microsoft.com/office/powerpoint/2010/main" val="425750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a:t>
            </a:fld>
            <a:endParaRPr lang="zh-CN" altLang="en-US"/>
          </a:p>
        </p:txBody>
      </p:sp>
    </p:spTree>
    <p:extLst>
      <p:ext uri="{BB962C8B-B14F-4D97-AF65-F5344CB8AC3E}">
        <p14:creationId xmlns:p14="http://schemas.microsoft.com/office/powerpoint/2010/main" val="98942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20</a:t>
            </a:fld>
            <a:endParaRPr lang="zh-CN" altLang="en-US"/>
          </a:p>
        </p:txBody>
      </p:sp>
    </p:spTree>
    <p:extLst>
      <p:ext uri="{BB962C8B-B14F-4D97-AF65-F5344CB8AC3E}">
        <p14:creationId xmlns:p14="http://schemas.microsoft.com/office/powerpoint/2010/main" val="419582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21</a:t>
            </a:fld>
            <a:endParaRPr lang="zh-CN" altLang="en-US"/>
          </a:p>
        </p:txBody>
      </p:sp>
    </p:spTree>
    <p:extLst>
      <p:ext uri="{BB962C8B-B14F-4D97-AF65-F5344CB8AC3E}">
        <p14:creationId xmlns:p14="http://schemas.microsoft.com/office/powerpoint/2010/main" val="389553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22</a:t>
            </a:fld>
            <a:endParaRPr lang="zh-CN" altLang="en-US"/>
          </a:p>
        </p:txBody>
      </p:sp>
    </p:spTree>
    <p:extLst>
      <p:ext uri="{BB962C8B-B14F-4D97-AF65-F5344CB8AC3E}">
        <p14:creationId xmlns:p14="http://schemas.microsoft.com/office/powerpoint/2010/main" val="286609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23</a:t>
            </a:fld>
            <a:endParaRPr lang="zh-CN" altLang="en-US"/>
          </a:p>
        </p:txBody>
      </p:sp>
    </p:spTree>
    <p:extLst>
      <p:ext uri="{BB962C8B-B14F-4D97-AF65-F5344CB8AC3E}">
        <p14:creationId xmlns:p14="http://schemas.microsoft.com/office/powerpoint/2010/main" val="2805396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用户首先需要了解这个界面是什么，才能确定自己是否有使用这款界面的需求，来决定自己是否有必要做进一步的认识和了解；</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接下来，是用户要能够信任这款界面，就好比你去参加会展，所有的展商都跟你说我们的界面多么多么好，但用户为什么要相信你呢？你有什么好的信誉</a:t>
            </a:r>
            <a:r>
              <a:rPr lang="zh-CN" altLang="en-US" sz="1200" kern="1200" dirty="0">
                <a:solidFill>
                  <a:schemeClr val="tx1"/>
                </a:solidFill>
                <a:effectLst/>
                <a:latin typeface="+mn-lt"/>
                <a:ea typeface="+mn-ea"/>
                <a:cs typeface="+mn-cs"/>
              </a:rPr>
              <a:t>证</a:t>
            </a:r>
            <a:r>
              <a:rPr lang="zh-CN" altLang="zh-CN" sz="1200" kern="1200" dirty="0">
                <a:solidFill>
                  <a:schemeClr val="tx1"/>
                </a:solidFill>
                <a:effectLst/>
                <a:latin typeface="+mn-lt"/>
                <a:ea typeface="+mn-ea"/>
                <a:cs typeface="+mn-cs"/>
              </a:rPr>
              <a:t>书吗？</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当用户对你产生了一定的信任，觉得你这个界面是靠谱的之后，你是不是应该让用户更深入地了解界面的价值？</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只有当用户真正认识到这款界面能够给他带来的价值之后，才能实现有效地转化。</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所以，我们会发现，上面列举的那些点，都是围绕着这几个方面来做的：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24</a:t>
            </a:fld>
            <a:endParaRPr lang="zh-CN" altLang="en-US"/>
          </a:p>
        </p:txBody>
      </p:sp>
    </p:spTree>
    <p:extLst>
      <p:ext uri="{BB962C8B-B14F-4D97-AF65-F5344CB8AC3E}">
        <p14:creationId xmlns:p14="http://schemas.microsoft.com/office/powerpoint/2010/main" val="7975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25</a:t>
            </a:fld>
            <a:endParaRPr lang="zh-CN" altLang="en-US"/>
          </a:p>
        </p:txBody>
      </p:sp>
    </p:spTree>
    <p:extLst>
      <p:ext uri="{BB962C8B-B14F-4D97-AF65-F5344CB8AC3E}">
        <p14:creationId xmlns:p14="http://schemas.microsoft.com/office/powerpoint/2010/main" val="147598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明确”应该放在设计的首要位置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一页却不知所云的应用。</a:t>
            </a:r>
          </a:p>
          <a:p>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界面是为了交互而存在</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界面的存在是为了让人和我们的世界产生互动。它可以帮助人们厘清，明白，使用，展示相互之间的关系，他能够把我们聚集在一起可以将我们隔开，实现我们的价值并为我们服务。界面设计不是艺术设计。界面设计也不是用来标榜设计师的个人。界面的功能和效果是可以被测量的。但是它们不是功利性的。优秀的界面不但能够让我们做事有效率，还能够激发、唤起和加强我们与这个世界的联系。</a:t>
            </a:r>
          </a:p>
          <a:p>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让用户掌控一切</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出提示，让用户感觉每一步操作都在他的掌控中。不要担心说，这不是“显而易见”的吗？因为世界上从来没有显而易见的事情。</a:t>
            </a:r>
          </a:p>
          <a:p>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直观操作是最好的</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镶边，图形，选项，偏好，窗口，附件和其它一些冗余的东西。以至于我们一头扎进处理界面元素细节的怪圈中而忽视了最重要的事情。取而代之的，你应该抓住直观操作这个最初的目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界面设计要尽可能的简洁，更多的可识别的惯用自然手势。理想情况下，界面会变得非常细微，用户在会有直观操作的感觉。</a:t>
            </a:r>
          </a:p>
          <a:p>
            <a:r>
              <a:rPr lang="en-US" altLang="zh-CN" sz="1200" b="1" kern="1200" dirty="0" smtClean="0">
                <a:solidFill>
                  <a:schemeClr val="tx1"/>
                </a:solidFill>
                <a:effectLst/>
                <a:latin typeface="+mn-lt"/>
                <a:ea typeface="+mn-ea"/>
                <a:cs typeface="+mn-cs"/>
              </a:rPr>
              <a:t>5.</a:t>
            </a:r>
            <a:r>
              <a:rPr lang="zh-CN" altLang="zh-CN" sz="1200" b="1" kern="1200" dirty="0" smtClean="0">
                <a:solidFill>
                  <a:schemeClr val="tx1"/>
                </a:solidFill>
                <a:effectLst/>
                <a:latin typeface="+mn-lt"/>
                <a:ea typeface="+mn-ea"/>
                <a:cs typeface="+mn-cs"/>
              </a:rPr>
              <a:t>一个页面一个主要操作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设计的每一个画面，都应给用户提供有实际意义的单一操作。这一点，令界面更快上手、易于操作，如果有需要的话，新增或扩充也更简易。如果一个画面上有两个或两个以上的主要操作，瞬间就会让用户感到困惑。就像写文章要有单一的以及强有力的论点一样，界面设计中的单个画面，也都应该有单一且明确的操作，这是它存在的理由。</a:t>
            </a:r>
          </a:p>
          <a:p>
            <a:r>
              <a:rPr lang="en-US" altLang="zh-CN" sz="1200" b="1" kern="1200" dirty="0" smtClean="0">
                <a:solidFill>
                  <a:schemeClr val="tx1"/>
                </a:solidFill>
                <a:effectLst/>
                <a:latin typeface="+mn-lt"/>
                <a:ea typeface="+mn-ea"/>
                <a:cs typeface="+mn-cs"/>
              </a:rPr>
              <a:t>6.</a:t>
            </a:r>
            <a:r>
              <a:rPr lang="zh-CN" altLang="zh-CN" sz="1200" b="1" kern="1200" dirty="0" smtClean="0">
                <a:solidFill>
                  <a:schemeClr val="tx1"/>
                </a:solidFill>
                <a:effectLst/>
                <a:latin typeface="+mn-lt"/>
                <a:ea typeface="+mn-ea"/>
                <a:cs typeface="+mn-cs"/>
              </a:rPr>
              <a:t>让次要操作在次要位置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画面在包含一个主要动作的同时，可以有多个次要动作，但尽量不要让它们喧宾夺主！就像你写一篇文章的目的，是为了让人可以阅读可以了解，而不是为了人们能够把它转载在社交网络上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让次要得动作放在次要的位置，削减它们的视觉冲击力，或是在主要动作完成后再显示它们。</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26</a:t>
            </a:fld>
            <a:endParaRPr lang="zh-CN" altLang="en-US"/>
          </a:p>
        </p:txBody>
      </p:sp>
    </p:spTree>
    <p:extLst>
      <p:ext uri="{BB962C8B-B14F-4D97-AF65-F5344CB8AC3E}">
        <p14:creationId xmlns:p14="http://schemas.microsoft.com/office/powerpoint/2010/main" val="400487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7.</a:t>
            </a:r>
            <a:r>
              <a:rPr lang="zh-CN" altLang="zh-CN" sz="1200" b="1" kern="1200" dirty="0" smtClean="0">
                <a:solidFill>
                  <a:schemeClr val="tx1"/>
                </a:solidFill>
                <a:effectLst/>
                <a:latin typeface="+mn-lt"/>
                <a:ea typeface="+mn-ea"/>
                <a:cs typeface="+mn-cs"/>
              </a:rPr>
              <a:t>逐步说明</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a:p>
            <a:r>
              <a:rPr lang="en-US" altLang="zh-CN" sz="1200" b="1" kern="1200" dirty="0" smtClean="0">
                <a:solidFill>
                  <a:schemeClr val="tx1"/>
                </a:solidFill>
                <a:effectLst/>
                <a:latin typeface="+mn-lt"/>
                <a:ea typeface="+mn-ea"/>
                <a:cs typeface="+mn-cs"/>
              </a:rPr>
              <a:t>8.</a:t>
            </a:r>
            <a:r>
              <a:rPr lang="zh-CN" altLang="zh-CN" sz="1200" b="1" kern="1200" dirty="0" smtClean="0">
                <a:solidFill>
                  <a:schemeClr val="tx1"/>
                </a:solidFill>
                <a:effectLst/>
                <a:latin typeface="+mn-lt"/>
                <a:ea typeface="+mn-ea"/>
                <a:cs typeface="+mn-cs"/>
              </a:rPr>
              <a:t>内置帮助</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用你的界面。</a:t>
            </a:r>
          </a:p>
          <a:p>
            <a:r>
              <a:rPr lang="en-US" altLang="zh-CN" sz="1200" b="1" kern="1200" dirty="0" smtClean="0">
                <a:solidFill>
                  <a:schemeClr val="tx1"/>
                </a:solidFill>
                <a:effectLst/>
                <a:latin typeface="+mn-lt"/>
                <a:ea typeface="+mn-ea"/>
                <a:cs typeface="+mn-cs"/>
              </a:rPr>
              <a:t>9.</a:t>
            </a:r>
            <a:r>
              <a:rPr lang="zh-CN" altLang="zh-CN" sz="1200" b="1" kern="1200" dirty="0" smtClean="0">
                <a:solidFill>
                  <a:schemeClr val="tx1"/>
                </a:solidFill>
                <a:effectLst/>
                <a:latin typeface="+mn-lt"/>
                <a:ea typeface="+mn-ea"/>
                <a:cs typeface="+mn-cs"/>
              </a:rPr>
              <a:t>强烈的视觉层次会让效果更好</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强烈的视觉层次会让画面有清晰的浏览次序。也就是说，当用户每次都用相同的顺序浏览同样的东西，微小的视觉层次令使用者不知道哪里才是需要注意的重点，最后只会让用户感到困惑和混乱。在不断变化的设计环境中，保持强烈的视觉层次是很困难的，因为所有元素视觉上的重量是相对的：当所有文字都是粗体，那就没有所谓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粗体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了。如果要在画面中添加一个视觉强烈的元素时，设计者应该要重新调整页面上所有元素的重量分配，来达到强烈视觉层次的效果。大多数人都不会注意到视觉重量这一点，但它其实是强化（弱化）设计的最简单的方法。</a:t>
            </a:r>
          </a:p>
          <a:p>
            <a:r>
              <a:rPr lang="en-US" altLang="zh-CN" sz="1200" b="1" kern="1200" dirty="0" smtClean="0">
                <a:solidFill>
                  <a:schemeClr val="tx1"/>
                </a:solidFill>
                <a:effectLst/>
                <a:latin typeface="+mn-lt"/>
                <a:ea typeface="+mn-ea"/>
                <a:cs typeface="+mn-cs"/>
              </a:rPr>
              <a:t>10.</a:t>
            </a:r>
            <a:r>
              <a:rPr lang="zh-CN" altLang="zh-CN" sz="1200" b="1" kern="1200" dirty="0" smtClean="0">
                <a:solidFill>
                  <a:schemeClr val="tx1"/>
                </a:solidFill>
                <a:effectLst/>
                <a:latin typeface="+mn-lt"/>
                <a:ea typeface="+mn-ea"/>
                <a:cs typeface="+mn-cs"/>
              </a:rPr>
              <a:t>巧妙的布局减轻用户认知负担</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恰当地编排画面上的元素能够以少见多，帮助他人更加快速简单地理解你设计的界面，因为你已经用你的设计清楚的说明了她们彼此之间的关系。用方位和方向上的编排可以自然地将相同的元素联系在一起。通过对内容的巧妙编排，可以减轻用户的认知负担，他们不再需要花时间去思考元素之间的关联，因为你已经做好了。不要迫使用户去思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用你的设计直接呈现给他们看。</a:t>
            </a:r>
          </a:p>
          <a:p>
            <a:r>
              <a:rPr lang="en-US" altLang="zh-CN" sz="1200" b="1" kern="1200" dirty="0" smtClean="0">
                <a:solidFill>
                  <a:schemeClr val="tx1"/>
                </a:solidFill>
                <a:effectLst/>
                <a:latin typeface="+mn-lt"/>
                <a:ea typeface="+mn-ea"/>
                <a:cs typeface="+mn-cs"/>
              </a:rPr>
              <a:t>11.</a:t>
            </a:r>
            <a:r>
              <a:rPr lang="zh-CN" altLang="zh-CN" sz="1200" b="1" kern="1200" dirty="0" smtClean="0">
                <a:solidFill>
                  <a:schemeClr val="tx1"/>
                </a:solidFill>
                <a:effectLst/>
                <a:latin typeface="+mn-lt"/>
                <a:ea typeface="+mn-ea"/>
                <a:cs typeface="+mn-cs"/>
              </a:rPr>
              <a:t>重点不要总是用颜色来强调</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在长篇阅读或是长时间对着电脑屏幕的情况下，可以使用柔和的背景，降低亮度，当然也可用活泼亮丽的色彩当背景，但是要确保适合你的读者。</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27</a:t>
            </a:fld>
            <a:endParaRPr lang="zh-CN" altLang="en-US"/>
          </a:p>
        </p:txBody>
      </p:sp>
    </p:spTree>
    <p:extLst>
      <p:ext uri="{BB962C8B-B14F-4D97-AF65-F5344CB8AC3E}">
        <p14:creationId xmlns:p14="http://schemas.microsoft.com/office/powerpoint/2010/main" val="346286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28</a:t>
            </a:fld>
            <a:endParaRPr lang="zh-CN" altLang="en-US"/>
          </a:p>
        </p:txBody>
      </p:sp>
    </p:spTree>
    <p:extLst>
      <p:ext uri="{BB962C8B-B14F-4D97-AF65-F5344CB8AC3E}">
        <p14:creationId xmlns:p14="http://schemas.microsoft.com/office/powerpoint/2010/main" val="4023181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29</a:t>
            </a:fld>
            <a:endParaRPr lang="zh-CN" altLang="en-US"/>
          </a:p>
        </p:txBody>
      </p:sp>
    </p:spTree>
    <p:extLst>
      <p:ext uri="{BB962C8B-B14F-4D97-AF65-F5344CB8AC3E}">
        <p14:creationId xmlns:p14="http://schemas.microsoft.com/office/powerpoint/2010/main" val="83726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a:t>
            </a:fld>
            <a:endParaRPr lang="zh-CN" altLang="en-US"/>
          </a:p>
        </p:txBody>
      </p:sp>
    </p:spTree>
    <p:extLst>
      <p:ext uri="{BB962C8B-B14F-4D97-AF65-F5344CB8AC3E}">
        <p14:creationId xmlns:p14="http://schemas.microsoft.com/office/powerpoint/2010/main" val="93605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err="1">
                <a:solidFill>
                  <a:schemeClr val="tx1"/>
                </a:solidFill>
                <a:effectLst/>
                <a:latin typeface="+mn-lt"/>
                <a:ea typeface="+mn-ea"/>
                <a:cs typeface="+mn-cs"/>
              </a:rPr>
              <a:t>Mockplus</a:t>
            </a:r>
            <a:r>
              <a:rPr lang="zh-CN" altLang="zh-CN" sz="1200" kern="1200" dirty="0">
                <a:solidFill>
                  <a:schemeClr val="tx1"/>
                </a:solidFill>
                <a:effectLst/>
                <a:latin typeface="+mn-lt"/>
                <a:ea typeface="+mn-ea"/>
                <a:cs typeface="+mn-cs"/>
              </a:rPr>
              <a:t>的界面非常简洁，我们来分区域看看：</a:t>
            </a:r>
          </a:p>
          <a:p>
            <a:r>
              <a:rPr lang="zh-CN" altLang="zh-CN" sz="1200" kern="1200" dirty="0">
                <a:solidFill>
                  <a:schemeClr val="tx1"/>
                </a:solidFill>
                <a:effectLst/>
                <a:latin typeface="+mn-lt"/>
                <a:ea typeface="+mn-ea"/>
                <a:cs typeface="+mn-cs"/>
              </a:rPr>
              <a:t>顶部：顶部有主工具栏，其中包含了主菜单和最常用的快捷按钮；</a:t>
            </a:r>
          </a:p>
          <a:p>
            <a:r>
              <a:rPr lang="zh-CN" altLang="zh-CN" sz="1200" kern="1200" dirty="0">
                <a:solidFill>
                  <a:schemeClr val="tx1"/>
                </a:solidFill>
                <a:effectLst/>
                <a:latin typeface="+mn-lt"/>
                <a:ea typeface="+mn-ea"/>
                <a:cs typeface="+mn-cs"/>
              </a:rPr>
              <a:t>中间：是你创作时的工作区（英文：</a:t>
            </a:r>
            <a:r>
              <a:rPr lang="en-US" altLang="zh-CN" sz="1200" kern="1200" dirty="0">
                <a:solidFill>
                  <a:schemeClr val="tx1"/>
                </a:solidFill>
                <a:effectLst/>
                <a:latin typeface="+mn-lt"/>
                <a:ea typeface="+mn-ea"/>
                <a:cs typeface="+mn-cs"/>
              </a:rPr>
              <a:t>Canvas</a:t>
            </a:r>
            <a:r>
              <a:rPr lang="zh-CN" altLang="zh-CN" sz="1200" kern="1200" dirty="0">
                <a:solidFill>
                  <a:schemeClr val="tx1"/>
                </a:solidFill>
                <a:effectLst/>
                <a:latin typeface="+mn-lt"/>
                <a:ea typeface="+mn-ea"/>
                <a:cs typeface="+mn-cs"/>
              </a:rPr>
              <a:t>）。在工作区底部，你可以查看到项目尺寸信息，设置工作区缩放，还可以做软件偏好设置；</a:t>
            </a:r>
          </a:p>
          <a:p>
            <a:r>
              <a:rPr lang="zh-CN" altLang="zh-CN" sz="1200" kern="1200" dirty="0">
                <a:solidFill>
                  <a:schemeClr val="tx1"/>
                </a:solidFill>
                <a:effectLst/>
                <a:latin typeface="+mn-lt"/>
                <a:ea typeface="+mn-ea"/>
                <a:cs typeface="+mn-cs"/>
              </a:rPr>
              <a:t>左上侧：是项目树面板，其中包含了项目和所属的各个页面或分组（英文：</a:t>
            </a:r>
            <a:r>
              <a:rPr lang="en-US" altLang="zh-CN" sz="1200" kern="1200" dirty="0">
                <a:solidFill>
                  <a:schemeClr val="tx1"/>
                </a:solidFill>
                <a:effectLst/>
                <a:latin typeface="+mn-lt"/>
                <a:ea typeface="+mn-ea"/>
                <a:cs typeface="+mn-cs"/>
              </a:rPr>
              <a:t>Folder</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左下侧：是组件面板，其中包含了组件、图标、我的组件库以及母版，你可以通过选项卡做切换；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右上侧：是属性面板，其中可以设置组件组件大纲面板，其中包含了某个页面中组件的层次关系。</a:t>
            </a:r>
          </a:p>
          <a:p>
            <a:r>
              <a:rPr lang="zh-CN" altLang="zh-CN" sz="1200" kern="1200" dirty="0">
                <a:solidFill>
                  <a:schemeClr val="tx1"/>
                </a:solidFill>
                <a:effectLst/>
                <a:latin typeface="+mn-lt"/>
                <a:ea typeface="+mn-ea"/>
                <a:cs typeface="+mn-cs"/>
              </a:rPr>
              <a:t>属性、交互和页链接，你可以通过选项卡做切换；</a:t>
            </a:r>
          </a:p>
          <a:p>
            <a:r>
              <a:rPr lang="zh-CN" altLang="zh-CN" sz="1200" kern="1200" dirty="0">
                <a:solidFill>
                  <a:schemeClr val="tx1"/>
                </a:solidFill>
                <a:effectLst/>
                <a:latin typeface="+mn-lt"/>
                <a:ea typeface="+mn-ea"/>
                <a:cs typeface="+mn-cs"/>
              </a:rPr>
              <a:t>右下侧：是</a:t>
            </a:r>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30</a:t>
            </a:fld>
            <a:endParaRPr lang="zh-CN" altLang="en-US"/>
          </a:p>
        </p:txBody>
      </p:sp>
    </p:spTree>
    <p:extLst>
      <p:ext uri="{BB962C8B-B14F-4D97-AF65-F5344CB8AC3E}">
        <p14:creationId xmlns:p14="http://schemas.microsoft.com/office/powerpoint/2010/main" val="93094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31</a:t>
            </a:fld>
            <a:endParaRPr lang="zh-CN" altLang="en-US"/>
          </a:p>
        </p:txBody>
      </p:sp>
    </p:spTree>
    <p:extLst>
      <p:ext uri="{BB962C8B-B14F-4D97-AF65-F5344CB8AC3E}">
        <p14:creationId xmlns:p14="http://schemas.microsoft.com/office/powerpoint/2010/main" val="1825743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32</a:t>
            </a:fld>
            <a:endParaRPr lang="zh-CN" altLang="en-US"/>
          </a:p>
        </p:txBody>
      </p:sp>
    </p:spTree>
    <p:extLst>
      <p:ext uri="{BB962C8B-B14F-4D97-AF65-F5344CB8AC3E}">
        <p14:creationId xmlns:p14="http://schemas.microsoft.com/office/powerpoint/2010/main" val="263768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33</a:t>
            </a:fld>
            <a:endParaRPr lang="zh-CN" altLang="en-US"/>
          </a:p>
        </p:txBody>
      </p:sp>
    </p:spTree>
    <p:extLst>
      <p:ext uri="{BB962C8B-B14F-4D97-AF65-F5344CB8AC3E}">
        <p14:creationId xmlns:p14="http://schemas.microsoft.com/office/powerpoint/2010/main" val="3540323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34</a:t>
            </a:fld>
            <a:endParaRPr lang="zh-CN" altLang="en-US"/>
          </a:p>
        </p:txBody>
      </p:sp>
    </p:spTree>
    <p:extLst>
      <p:ext uri="{BB962C8B-B14F-4D97-AF65-F5344CB8AC3E}">
        <p14:creationId xmlns:p14="http://schemas.microsoft.com/office/powerpoint/2010/main" val="2024219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35</a:t>
            </a:fld>
            <a:endParaRPr lang="zh-CN" altLang="en-US"/>
          </a:p>
        </p:txBody>
      </p:sp>
    </p:spTree>
    <p:extLst>
      <p:ext uri="{BB962C8B-B14F-4D97-AF65-F5344CB8AC3E}">
        <p14:creationId xmlns:p14="http://schemas.microsoft.com/office/powerpoint/2010/main" val="4275908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36</a:t>
            </a:fld>
            <a:endParaRPr lang="zh-CN" altLang="en-US"/>
          </a:p>
        </p:txBody>
      </p:sp>
    </p:spTree>
    <p:extLst>
      <p:ext uri="{BB962C8B-B14F-4D97-AF65-F5344CB8AC3E}">
        <p14:creationId xmlns:p14="http://schemas.microsoft.com/office/powerpoint/2010/main" val="3081980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37</a:t>
            </a:fld>
            <a:endParaRPr lang="zh-CN" altLang="en-US"/>
          </a:p>
        </p:txBody>
      </p:sp>
    </p:spTree>
    <p:extLst>
      <p:ext uri="{BB962C8B-B14F-4D97-AF65-F5344CB8AC3E}">
        <p14:creationId xmlns:p14="http://schemas.microsoft.com/office/powerpoint/2010/main" val="3842547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38</a:t>
            </a:fld>
            <a:endParaRPr lang="zh-CN" altLang="en-US"/>
          </a:p>
        </p:txBody>
      </p:sp>
    </p:spTree>
    <p:extLst>
      <p:ext uri="{BB962C8B-B14F-4D97-AF65-F5344CB8AC3E}">
        <p14:creationId xmlns:p14="http://schemas.microsoft.com/office/powerpoint/2010/main" val="274063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a:t>
            </a:fld>
            <a:endParaRPr lang="zh-CN" altLang="en-US"/>
          </a:p>
        </p:txBody>
      </p:sp>
    </p:spTree>
    <p:extLst>
      <p:ext uri="{BB962C8B-B14F-4D97-AF65-F5344CB8AC3E}">
        <p14:creationId xmlns:p14="http://schemas.microsoft.com/office/powerpoint/2010/main" val="308779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5</a:t>
            </a:fld>
            <a:endParaRPr lang="zh-CN" altLang="en-US"/>
          </a:p>
        </p:txBody>
      </p:sp>
    </p:spTree>
    <p:extLst>
      <p:ext uri="{BB962C8B-B14F-4D97-AF65-F5344CB8AC3E}">
        <p14:creationId xmlns:p14="http://schemas.microsoft.com/office/powerpoint/2010/main" val="1714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6</a:t>
            </a:fld>
            <a:endParaRPr lang="zh-CN" altLang="en-US"/>
          </a:p>
        </p:txBody>
      </p:sp>
    </p:spTree>
    <p:extLst>
      <p:ext uri="{BB962C8B-B14F-4D97-AF65-F5344CB8AC3E}">
        <p14:creationId xmlns:p14="http://schemas.microsoft.com/office/powerpoint/2010/main" val="30671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7</a:t>
            </a:fld>
            <a:endParaRPr lang="zh-CN" altLang="en-US"/>
          </a:p>
        </p:txBody>
      </p:sp>
    </p:spTree>
    <p:extLst>
      <p:ext uri="{BB962C8B-B14F-4D97-AF65-F5344CB8AC3E}">
        <p14:creationId xmlns:p14="http://schemas.microsoft.com/office/powerpoint/2010/main" val="285524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8</a:t>
            </a:fld>
            <a:endParaRPr lang="zh-CN" altLang="en-US"/>
          </a:p>
        </p:txBody>
      </p:sp>
    </p:spTree>
    <p:extLst>
      <p:ext uri="{BB962C8B-B14F-4D97-AF65-F5344CB8AC3E}">
        <p14:creationId xmlns:p14="http://schemas.microsoft.com/office/powerpoint/2010/main" val="9173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9</a:t>
            </a:fld>
            <a:endParaRPr lang="zh-CN" altLang="en-US"/>
          </a:p>
        </p:txBody>
      </p:sp>
    </p:spTree>
    <p:extLst>
      <p:ext uri="{BB962C8B-B14F-4D97-AF65-F5344CB8AC3E}">
        <p14:creationId xmlns:p14="http://schemas.microsoft.com/office/powerpoint/2010/main" val="377142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slide" Target="slide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36"/>
            <a:ext cx="12284765" cy="6109022"/>
          </a:xfrm>
          <a:prstGeom prst="rect">
            <a:avLst/>
          </a:prstGeom>
          <a:solidFill>
            <a:srgbClr val="00A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202" name="Group 41154"/>
          <p:cNvGrpSpPr/>
          <p:nvPr/>
        </p:nvGrpSpPr>
        <p:grpSpPr bwMode="auto">
          <a:xfrm>
            <a:off x="9472085" y="5091643"/>
            <a:ext cx="1602316" cy="99483"/>
            <a:chOff x="4477" y="2290"/>
            <a:chExt cx="757" cy="47"/>
          </a:xfrm>
        </p:grpSpPr>
        <p:sp>
          <p:nvSpPr>
            <p:cNvPr id="7353" name="Rectangle 41001"/>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4" name="Rectangle 41003"/>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1" name="Group 41153"/>
          <p:cNvGrpSpPr/>
          <p:nvPr/>
        </p:nvGrpSpPr>
        <p:grpSpPr bwMode="auto">
          <a:xfrm>
            <a:off x="7607300" y="4594226"/>
            <a:ext cx="1602317" cy="99484"/>
            <a:chOff x="3596" y="2055"/>
            <a:chExt cx="757" cy="47"/>
          </a:xfrm>
        </p:grpSpPr>
        <p:sp>
          <p:nvSpPr>
            <p:cNvPr id="7351" name="Rectangle 41005"/>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2" name="Rectangle 41007"/>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0" name="Group 41152"/>
          <p:cNvGrpSpPr/>
          <p:nvPr/>
        </p:nvGrpSpPr>
        <p:grpSpPr bwMode="auto">
          <a:xfrm>
            <a:off x="10337801" y="4346576"/>
            <a:ext cx="1606551" cy="99483"/>
            <a:chOff x="4886" y="1938"/>
            <a:chExt cx="759" cy="47"/>
          </a:xfrm>
        </p:grpSpPr>
        <p:sp>
          <p:nvSpPr>
            <p:cNvPr id="7349" name="Rectangle 41009"/>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0" name="Rectangle 410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9" name="Group 41151"/>
          <p:cNvGrpSpPr/>
          <p:nvPr/>
        </p:nvGrpSpPr>
        <p:grpSpPr bwMode="auto">
          <a:xfrm>
            <a:off x="10068985" y="3927477"/>
            <a:ext cx="1602316" cy="95249"/>
            <a:chOff x="4759" y="1740"/>
            <a:chExt cx="757" cy="45"/>
          </a:xfrm>
        </p:grpSpPr>
        <p:sp>
          <p:nvSpPr>
            <p:cNvPr id="7347" name="Rectangle 410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48" name="Rectangle 41015"/>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3157" name="Oval 41109"/>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203" name="Group 41155"/>
          <p:cNvGrpSpPr/>
          <p:nvPr/>
        </p:nvGrpSpPr>
        <p:grpSpPr bwMode="auto">
          <a:xfrm>
            <a:off x="6472767" y="3868210"/>
            <a:ext cx="821267" cy="747183"/>
            <a:chOff x="3060" y="1712"/>
            <a:chExt cx="388" cy="353"/>
          </a:xfrm>
        </p:grpSpPr>
        <p:sp>
          <p:nvSpPr>
            <p:cNvPr id="7340" name="Freeform 41110"/>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1" name="Freeform 41111"/>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2" name="Freeform 41112"/>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3" name="Freeform 41113"/>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4" name="Freeform 41114"/>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5" name="Freeform 41115"/>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6" name="Freeform 41116"/>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6" name="Group 41148"/>
          <p:cNvGrpSpPr/>
          <p:nvPr/>
        </p:nvGrpSpPr>
        <p:grpSpPr bwMode="auto">
          <a:xfrm>
            <a:off x="6989234" y="2481792"/>
            <a:ext cx="5202767" cy="349251"/>
            <a:chOff x="3304" y="1057"/>
            <a:chExt cx="2458" cy="165"/>
          </a:xfrm>
        </p:grpSpPr>
        <p:sp>
          <p:nvSpPr>
            <p:cNvPr id="7337" name="Rectangle 41017"/>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8" name="Rectangle 41019"/>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9" name="Freeform 41120"/>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5" name="Group 41147"/>
          <p:cNvGrpSpPr/>
          <p:nvPr/>
        </p:nvGrpSpPr>
        <p:grpSpPr bwMode="auto">
          <a:xfrm>
            <a:off x="7711017" y="1893359"/>
            <a:ext cx="1761067" cy="1761067"/>
            <a:chOff x="3645" y="779"/>
            <a:chExt cx="832" cy="832"/>
          </a:xfrm>
        </p:grpSpPr>
        <p:sp>
          <p:nvSpPr>
            <p:cNvPr id="7244" name="Oval 41021"/>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5" name="Oval 41022"/>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6" name="Freeform 41023"/>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7" name="Freeform 41024"/>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8" name="Freeform 41025"/>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9" name="Freeform 41026"/>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0" name="Freeform 41027"/>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1" name="Freeform 41028"/>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2" name="Freeform 41029"/>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3" name="Freeform 41030"/>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4" name="Freeform 41031"/>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5" name="Freeform 41032"/>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6" name="Freeform 41033"/>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7" name="Freeform 41034"/>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8" name="Freeform 41035"/>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9" name="Freeform 41036"/>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0" name="Freeform 41037"/>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1" name="Freeform 41038"/>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2" name="Freeform 41039"/>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3" name="Freeform 41040"/>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4" name="Freeform 41041"/>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5" name="Freeform 41042"/>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6" name="Freeform 41043"/>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7" name="Freeform 41044"/>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8" name="Freeform 41045"/>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9" name="Freeform 41046"/>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0" name="Freeform 41047"/>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1" name="Freeform 41048"/>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2" name="Freeform 41049"/>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3" name="Freeform 41050"/>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4" name="Freeform 41051"/>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5" name="Freeform 41052"/>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6" name="Freeform 41053"/>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7" name="Freeform 41054"/>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8" name="Freeform 41055"/>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9" name="Freeform 41056"/>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0" name="Freeform 41057"/>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1" name="Freeform 41058"/>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2" name="Freeform 41059"/>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3" name="Freeform 41060"/>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4" name="Freeform 41061"/>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5" name="Freeform 41062"/>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6" name="Freeform 41063"/>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7" name="Freeform 41064"/>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8" name="Freeform 41065"/>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9" name="Freeform 41066"/>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0" name="Freeform 41067"/>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1" name="Freeform 41068"/>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2" name="Freeform 41069"/>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3" name="Freeform 41070"/>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4" name="Freeform 41071"/>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5" name="Freeform 41072"/>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6" name="Freeform 41073"/>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7" name="Freeform 41074"/>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8" name="Freeform 41075"/>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9" name="Freeform 41076"/>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0" name="Freeform 41077"/>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1" name="Freeform 41078"/>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2" name="Freeform 41079"/>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3" name="Freeform 41080"/>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4" name="Freeform 41081"/>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5" name="Freeform 41082"/>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6" name="Freeform 41083"/>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7" name="Freeform 41084"/>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8" name="Freeform 41085"/>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9" name="Freeform 41086"/>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0" name="Freeform 41087"/>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1" name="Freeform 41088"/>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2" name="Freeform 41089"/>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3" name="Freeform 41090"/>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4" name="Freeform 41091"/>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5" name="Freeform 41092"/>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6" name="Freeform 41093"/>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7" name="Freeform 41094"/>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8" name="Freeform 41095"/>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9" name="Freeform 41096"/>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0" name="Freeform 41097"/>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1" name="Freeform 41098"/>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2" name="Freeform 41099"/>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3" name="Freeform 41100"/>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4" name="Freeform 41101"/>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5" name="Freeform 41102"/>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6" name="Freeform 41103"/>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7" name="Freeform 41104"/>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8" name="Freeform 41105"/>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9" name="Freeform 41106"/>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0" name="Freeform 41107"/>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1" name="Freeform 41108"/>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2" name="Freeform 41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3" name="Freeform 41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4" name="Freeform 41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5" name="Freeform 41121"/>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6" name="Freeform 41122"/>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7" name="Group 41149"/>
          <p:cNvGrpSpPr/>
          <p:nvPr/>
        </p:nvGrpSpPr>
        <p:grpSpPr bwMode="auto">
          <a:xfrm>
            <a:off x="4751918" y="2979209"/>
            <a:ext cx="1606549" cy="99483"/>
            <a:chOff x="2247" y="1292"/>
            <a:chExt cx="759" cy="47"/>
          </a:xfrm>
        </p:grpSpPr>
        <p:sp>
          <p:nvSpPr>
            <p:cNvPr id="7242" name="Rectangle 41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3" name="Rectangle 41125"/>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8" name="Group 41150"/>
          <p:cNvGrpSpPr/>
          <p:nvPr/>
        </p:nvGrpSpPr>
        <p:grpSpPr bwMode="auto">
          <a:xfrm>
            <a:off x="6616701" y="3476626"/>
            <a:ext cx="4584700" cy="296333"/>
            <a:chOff x="3128" y="1527"/>
            <a:chExt cx="2166" cy="140"/>
          </a:xfrm>
        </p:grpSpPr>
        <p:sp>
          <p:nvSpPr>
            <p:cNvPr id="7238" name="Rectangle 40998"/>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39" name="Freeform 41000"/>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0" name="Rectangle 41127"/>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1" name="Rectangle 41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4" name="Group 41156"/>
          <p:cNvGrpSpPr/>
          <p:nvPr/>
        </p:nvGrpSpPr>
        <p:grpSpPr bwMode="auto">
          <a:xfrm>
            <a:off x="7272867" y="1556809"/>
            <a:ext cx="2586567" cy="2370667"/>
            <a:chOff x="3438" y="620"/>
            <a:chExt cx="1222" cy="1120"/>
          </a:xfrm>
        </p:grpSpPr>
        <p:grpSp>
          <p:nvGrpSpPr>
            <p:cNvPr id="7232" name="Group 41145"/>
            <p:cNvGrpSpPr/>
            <p:nvPr/>
          </p:nvGrpSpPr>
          <p:grpSpPr bwMode="auto">
            <a:xfrm>
              <a:off x="3514" y="620"/>
              <a:ext cx="1146" cy="676"/>
              <a:chOff x="3514" y="620"/>
              <a:chExt cx="1146" cy="676"/>
            </a:xfrm>
          </p:grpSpPr>
          <p:sp>
            <p:nvSpPr>
              <p:cNvPr id="7236" name="Freeform 41131"/>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7" name="Freeform 41132"/>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233" name="Group 41146"/>
            <p:cNvGrpSpPr/>
            <p:nvPr/>
          </p:nvGrpSpPr>
          <p:grpSpPr bwMode="auto">
            <a:xfrm>
              <a:off x="3438" y="1080"/>
              <a:ext cx="1154" cy="660"/>
              <a:chOff x="3438" y="1080"/>
              <a:chExt cx="1154" cy="660"/>
            </a:xfrm>
          </p:grpSpPr>
          <p:sp>
            <p:nvSpPr>
              <p:cNvPr id="7234" name="Freeform 41133"/>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5" name="Freeform 41134"/>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3192" name="Group 41144"/>
          <p:cNvGrpSpPr/>
          <p:nvPr/>
        </p:nvGrpSpPr>
        <p:grpSpPr bwMode="auto">
          <a:xfrm>
            <a:off x="6081184" y="2735793"/>
            <a:ext cx="1236133" cy="675217"/>
            <a:chOff x="2875" y="1177"/>
            <a:chExt cx="584" cy="319"/>
          </a:xfrm>
        </p:grpSpPr>
        <p:sp>
          <p:nvSpPr>
            <p:cNvPr id="7230" name="Freeform 41137"/>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1" name="Freeform 41138"/>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205" name="Group 41157"/>
          <p:cNvGrpSpPr/>
          <p:nvPr/>
        </p:nvGrpSpPr>
        <p:grpSpPr bwMode="auto">
          <a:xfrm>
            <a:off x="7272867" y="1812926"/>
            <a:ext cx="1612900" cy="878417"/>
            <a:chOff x="3438" y="741"/>
            <a:chExt cx="762" cy="415"/>
          </a:xfrm>
        </p:grpSpPr>
        <p:grpSp>
          <p:nvGrpSpPr>
            <p:cNvPr id="7226" name="Group 41141"/>
            <p:cNvGrpSpPr/>
            <p:nvPr/>
          </p:nvGrpSpPr>
          <p:grpSpPr bwMode="auto">
            <a:xfrm>
              <a:off x="3438" y="741"/>
              <a:ext cx="762" cy="415"/>
              <a:chOff x="3438" y="741"/>
              <a:chExt cx="762" cy="415"/>
            </a:xfrm>
          </p:grpSpPr>
          <p:sp>
            <p:nvSpPr>
              <p:cNvPr id="7228" name="Freeform 41135"/>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9" name="Freeform 41136"/>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227" name="Freeform 41139"/>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32907" name="Picture 30859"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976" name="Group 30928"/>
          <p:cNvGrpSpPr/>
          <p:nvPr/>
        </p:nvGrpSpPr>
        <p:grpSpPr bwMode="auto">
          <a:xfrm>
            <a:off x="10509251" y="3582460"/>
            <a:ext cx="1043516" cy="2783417"/>
            <a:chOff x="2468" y="1211"/>
            <a:chExt cx="412" cy="1099"/>
          </a:xfrm>
        </p:grpSpPr>
        <p:sp>
          <p:nvSpPr>
            <p:cNvPr id="7217" name="Rectangle 3089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8" name="Rectangle 3089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9" name="Freeform 3089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0" name="Freeform 3090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1" name="Freeform 30909"/>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2" name="Freeform 30910"/>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3" name="Freeform 30911"/>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4" name="Rectangle 30921"/>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25" name="Rectangle 30922"/>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32978" name="Group 30930"/>
          <p:cNvGrpSpPr/>
          <p:nvPr/>
        </p:nvGrpSpPr>
        <p:grpSpPr bwMode="auto">
          <a:xfrm>
            <a:off x="6553201" y="2655359"/>
            <a:ext cx="4559300" cy="4176184"/>
            <a:chOff x="658" y="294"/>
            <a:chExt cx="1973" cy="1807"/>
          </a:xfrm>
        </p:grpSpPr>
        <p:sp>
          <p:nvSpPr>
            <p:cNvPr id="7197" name="Oval 30929"/>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8" name="Freeform 30901"/>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9" name="Freeform 30902"/>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0" name="Freeform 30903"/>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1" name="Freeform 30904"/>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2" name="Freeform 30905"/>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3" name="Freeform 30906"/>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4" name="Freeform 30912"/>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5" name="Freeform 30913"/>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6" name="Freeform 30914"/>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7" name="Freeform 30915"/>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8" name="Freeform 30916"/>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9" name="Freeform 30917"/>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0" name="Freeform 30918"/>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1" name="Freeform 30919"/>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2" name="Freeform 30920"/>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3" name="Freeform 3092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4" name="Freeform 3092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5" name="Freeform 3092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6" name="Freeform 3092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187" name="Rectangle 40985"/>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041" name="Group 40993"/>
          <p:cNvGrpSpPr/>
          <p:nvPr/>
        </p:nvGrpSpPr>
        <p:grpSpPr bwMode="auto">
          <a:xfrm>
            <a:off x="431801" y="451910"/>
            <a:ext cx="3181351" cy="524933"/>
            <a:chOff x="0" y="236"/>
            <a:chExt cx="1934" cy="319"/>
          </a:xfrm>
        </p:grpSpPr>
        <p:sp>
          <p:nvSpPr>
            <p:cNvPr id="7193" name="Rectangle 40989"/>
            <p:cNvSpPr>
              <a:spLocks noChangeArrowheads="1"/>
            </p:cNvSpPr>
            <p:nvPr/>
          </p:nvSpPr>
          <p:spPr bwMode="auto">
            <a:xfrm>
              <a:off x="0" y="236"/>
              <a:ext cx="1934" cy="3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4" name="Rectangle 40990"/>
            <p:cNvSpPr>
              <a:spLocks noChangeArrowheads="1"/>
            </p:cNvSpPr>
            <p:nvPr/>
          </p:nvSpPr>
          <p:spPr bwMode="auto">
            <a:xfrm>
              <a:off x="1495" y="236"/>
              <a:ext cx="439" cy="319"/>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5" name="Freeform 40991"/>
            <p:cNvSpPr>
              <a:spLocks noEditPoints="1"/>
            </p:cNvSpPr>
            <p:nvPr/>
          </p:nvSpPr>
          <p:spPr bwMode="auto">
            <a:xfrm>
              <a:off x="1618" y="310"/>
              <a:ext cx="148" cy="146"/>
            </a:xfrm>
            <a:custGeom>
              <a:avLst/>
              <a:gdLst>
                <a:gd name="T0" fmla="*/ 21 w 63"/>
                <a:gd name="T1" fmla="*/ 125 h 62"/>
                <a:gd name="T2" fmla="*/ 0 w 63"/>
                <a:gd name="T3" fmla="*/ 73 h 62"/>
                <a:gd name="T4" fmla="*/ 21 w 63"/>
                <a:gd name="T5" fmla="*/ 21 h 62"/>
                <a:gd name="T6" fmla="*/ 75 w 63"/>
                <a:gd name="T7" fmla="*/ 0 h 62"/>
                <a:gd name="T8" fmla="*/ 127 w 63"/>
                <a:gd name="T9" fmla="*/ 21 h 62"/>
                <a:gd name="T10" fmla="*/ 148 w 63"/>
                <a:gd name="T11" fmla="*/ 73 h 62"/>
                <a:gd name="T12" fmla="*/ 127 w 63"/>
                <a:gd name="T13" fmla="*/ 125 h 62"/>
                <a:gd name="T14" fmla="*/ 75 w 63"/>
                <a:gd name="T15" fmla="*/ 146 h 62"/>
                <a:gd name="T16" fmla="*/ 21 w 63"/>
                <a:gd name="T17" fmla="*/ 125 h 62"/>
                <a:gd name="T18" fmla="*/ 42 w 63"/>
                <a:gd name="T19" fmla="*/ 42 h 62"/>
                <a:gd name="T20" fmla="*/ 28 w 63"/>
                <a:gd name="T21" fmla="*/ 73 h 62"/>
                <a:gd name="T22" fmla="*/ 42 w 63"/>
                <a:gd name="T23" fmla="*/ 104 h 62"/>
                <a:gd name="T24" fmla="*/ 75 w 63"/>
                <a:gd name="T25" fmla="*/ 118 h 62"/>
                <a:gd name="T26" fmla="*/ 106 w 63"/>
                <a:gd name="T27" fmla="*/ 104 h 62"/>
                <a:gd name="T28" fmla="*/ 120 w 63"/>
                <a:gd name="T29" fmla="*/ 73 h 62"/>
                <a:gd name="T30" fmla="*/ 106 w 63"/>
                <a:gd name="T31" fmla="*/ 42 h 62"/>
                <a:gd name="T32" fmla="*/ 75 w 63"/>
                <a:gd name="T33" fmla="*/ 31 h 62"/>
                <a:gd name="T34" fmla="*/ 42 w 63"/>
                <a:gd name="T35" fmla="*/ 42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62">
                  <a:moveTo>
                    <a:pt x="9" y="53"/>
                  </a:moveTo>
                  <a:cubicBezTo>
                    <a:pt x="3" y="47"/>
                    <a:pt x="0" y="40"/>
                    <a:pt x="0" y="31"/>
                  </a:cubicBezTo>
                  <a:cubicBezTo>
                    <a:pt x="0" y="23"/>
                    <a:pt x="3" y="15"/>
                    <a:pt x="9" y="9"/>
                  </a:cubicBezTo>
                  <a:cubicBezTo>
                    <a:pt x="15" y="4"/>
                    <a:pt x="23" y="0"/>
                    <a:pt x="32" y="0"/>
                  </a:cubicBezTo>
                  <a:cubicBezTo>
                    <a:pt x="40" y="0"/>
                    <a:pt x="48" y="4"/>
                    <a:pt x="54" y="9"/>
                  </a:cubicBezTo>
                  <a:cubicBezTo>
                    <a:pt x="60" y="15"/>
                    <a:pt x="63" y="23"/>
                    <a:pt x="63" y="31"/>
                  </a:cubicBezTo>
                  <a:cubicBezTo>
                    <a:pt x="63" y="40"/>
                    <a:pt x="60" y="47"/>
                    <a:pt x="54" y="53"/>
                  </a:cubicBezTo>
                  <a:cubicBezTo>
                    <a:pt x="48" y="59"/>
                    <a:pt x="40" y="62"/>
                    <a:pt x="32" y="62"/>
                  </a:cubicBezTo>
                  <a:cubicBezTo>
                    <a:pt x="23" y="62"/>
                    <a:pt x="15" y="59"/>
                    <a:pt x="9" y="53"/>
                  </a:cubicBezTo>
                  <a:close/>
                  <a:moveTo>
                    <a:pt x="18" y="18"/>
                  </a:moveTo>
                  <a:cubicBezTo>
                    <a:pt x="14" y="22"/>
                    <a:pt x="12" y="26"/>
                    <a:pt x="12" y="31"/>
                  </a:cubicBezTo>
                  <a:cubicBezTo>
                    <a:pt x="12" y="36"/>
                    <a:pt x="14" y="41"/>
                    <a:pt x="18" y="44"/>
                  </a:cubicBezTo>
                  <a:cubicBezTo>
                    <a:pt x="22" y="48"/>
                    <a:pt x="27" y="50"/>
                    <a:pt x="32" y="50"/>
                  </a:cubicBezTo>
                  <a:cubicBezTo>
                    <a:pt x="37" y="50"/>
                    <a:pt x="42" y="48"/>
                    <a:pt x="45" y="44"/>
                  </a:cubicBezTo>
                  <a:cubicBezTo>
                    <a:pt x="49" y="41"/>
                    <a:pt x="51" y="36"/>
                    <a:pt x="51" y="31"/>
                  </a:cubicBezTo>
                  <a:cubicBezTo>
                    <a:pt x="51" y="26"/>
                    <a:pt x="49" y="22"/>
                    <a:pt x="45" y="18"/>
                  </a:cubicBezTo>
                  <a:cubicBezTo>
                    <a:pt x="42" y="15"/>
                    <a:pt x="37" y="13"/>
                    <a:pt x="32" y="13"/>
                  </a:cubicBezTo>
                  <a:cubicBezTo>
                    <a:pt x="27" y="13"/>
                    <a:pt x="22" y="15"/>
                    <a:pt x="1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6" name="Freeform 40992"/>
            <p:cNvSpPr/>
            <p:nvPr/>
          </p:nvSpPr>
          <p:spPr bwMode="auto">
            <a:xfrm>
              <a:off x="1722" y="411"/>
              <a:ext cx="92" cy="92"/>
            </a:xfrm>
            <a:custGeom>
              <a:avLst/>
              <a:gdLst>
                <a:gd name="T0" fmla="*/ 85 w 39"/>
                <a:gd name="T1" fmla="*/ 85 h 39"/>
                <a:gd name="T2" fmla="*/ 85 w 39"/>
                <a:gd name="T3" fmla="*/ 83 h 39"/>
                <a:gd name="T4" fmla="*/ 85 w 39"/>
                <a:gd name="T5" fmla="*/ 57 h 39"/>
                <a:gd name="T6" fmla="*/ 26 w 39"/>
                <a:gd name="T7" fmla="*/ 0 h 39"/>
                <a:gd name="T8" fmla="*/ 0 w 39"/>
                <a:gd name="T9" fmla="*/ 26 h 39"/>
                <a:gd name="T10" fmla="*/ 59 w 39"/>
                <a:gd name="T11" fmla="*/ 85 h 39"/>
                <a:gd name="T12" fmla="*/ 85 w 39"/>
                <a:gd name="T13" fmla="*/ 85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9">
                  <a:moveTo>
                    <a:pt x="36" y="36"/>
                  </a:moveTo>
                  <a:cubicBezTo>
                    <a:pt x="36" y="35"/>
                    <a:pt x="36" y="35"/>
                    <a:pt x="36" y="35"/>
                  </a:cubicBezTo>
                  <a:cubicBezTo>
                    <a:pt x="39" y="32"/>
                    <a:pt x="39" y="27"/>
                    <a:pt x="36" y="24"/>
                  </a:cubicBezTo>
                  <a:cubicBezTo>
                    <a:pt x="11" y="0"/>
                    <a:pt x="11" y="0"/>
                    <a:pt x="11" y="0"/>
                  </a:cubicBezTo>
                  <a:cubicBezTo>
                    <a:pt x="0" y="11"/>
                    <a:pt x="0" y="11"/>
                    <a:pt x="0" y="11"/>
                  </a:cubicBezTo>
                  <a:cubicBezTo>
                    <a:pt x="25" y="36"/>
                    <a:pt x="25" y="36"/>
                    <a:pt x="25" y="36"/>
                  </a:cubicBezTo>
                  <a:cubicBezTo>
                    <a:pt x="28" y="39"/>
                    <a:pt x="33"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3042" name="Text Box 40994"/>
          <p:cNvSpPr txBox="1">
            <a:spLocks noChangeArrowheads="1"/>
          </p:cNvSpPr>
          <p:nvPr/>
        </p:nvSpPr>
        <p:spPr bwMode="auto">
          <a:xfrm>
            <a:off x="1425437" y="2531936"/>
            <a:ext cx="326243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l" eaLnBrk="1" hangingPunct="1">
              <a:buClrTx/>
              <a:buFontTx/>
              <a:buNone/>
            </a:pPr>
            <a:r>
              <a:rPr lang="zh-CN" altLang="en-US" sz="6000" b="1" dirty="0">
                <a:solidFill>
                  <a:schemeClr val="bg1"/>
                </a:solidFill>
                <a:ea typeface="微软雅黑" pitchFamily="34" charset="-122"/>
              </a:rPr>
              <a:t>界面原型</a:t>
            </a:r>
          </a:p>
        </p:txBody>
      </p:sp>
      <p:sp>
        <p:nvSpPr>
          <p:cNvPr id="43043" name="Text Box 40995"/>
          <p:cNvSpPr txBox="1">
            <a:spLocks noChangeArrowheads="1"/>
          </p:cNvSpPr>
          <p:nvPr/>
        </p:nvSpPr>
        <p:spPr bwMode="auto">
          <a:xfrm>
            <a:off x="501652" y="515409"/>
            <a:ext cx="232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1800" dirty="0">
                <a:solidFill>
                  <a:srgbClr val="2A323B"/>
                </a:solidFill>
                <a:latin typeface="微软雅黑" pitchFamily="34" charset="-122"/>
                <a:ea typeface="微软雅黑" pitchFamily="34" charset="-122"/>
              </a:rPr>
              <a:t>Interface Prototype</a:t>
            </a:r>
          </a:p>
        </p:txBody>
      </p:sp>
      <p:sp>
        <p:nvSpPr>
          <p:cNvPr id="43188"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3202"/>
                                        </p:tgtEl>
                                        <p:attrNameLst>
                                          <p:attrName>style.visibility</p:attrName>
                                        </p:attrNameLst>
                                      </p:cBhvr>
                                      <p:to>
                                        <p:strVal val="visible"/>
                                      </p:to>
                                    </p:set>
                                    <p:anim calcmode="lin" valueType="num">
                                      <p:cBhvr additive="base">
                                        <p:cTn id="7" dur="500" fill="hold"/>
                                        <p:tgtEl>
                                          <p:spTgt spid="43202"/>
                                        </p:tgtEl>
                                        <p:attrNameLst>
                                          <p:attrName>ppt_x</p:attrName>
                                        </p:attrNameLst>
                                      </p:cBhvr>
                                      <p:tavLst>
                                        <p:tav tm="0">
                                          <p:val>
                                            <p:strVal val="1+#ppt_w/2"/>
                                          </p:val>
                                        </p:tav>
                                        <p:tav tm="100000">
                                          <p:val>
                                            <p:strVal val="#ppt_x"/>
                                          </p:val>
                                        </p:tav>
                                      </p:tavLst>
                                    </p:anim>
                                    <p:anim calcmode="lin" valueType="num">
                                      <p:cBhvr additive="base">
                                        <p:cTn id="8" dur="500" fill="hold"/>
                                        <p:tgtEl>
                                          <p:spTgt spid="4320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3201"/>
                                        </p:tgtEl>
                                        <p:attrNameLst>
                                          <p:attrName>style.visibility</p:attrName>
                                        </p:attrNameLst>
                                      </p:cBhvr>
                                      <p:to>
                                        <p:strVal val="visible"/>
                                      </p:to>
                                    </p:set>
                                    <p:anim calcmode="lin" valueType="num">
                                      <p:cBhvr additive="base">
                                        <p:cTn id="11" dur="500" fill="hold"/>
                                        <p:tgtEl>
                                          <p:spTgt spid="43201"/>
                                        </p:tgtEl>
                                        <p:attrNameLst>
                                          <p:attrName>ppt_x</p:attrName>
                                        </p:attrNameLst>
                                      </p:cBhvr>
                                      <p:tavLst>
                                        <p:tav tm="0">
                                          <p:val>
                                            <p:strVal val="1+#ppt_w/2"/>
                                          </p:val>
                                        </p:tav>
                                        <p:tav tm="100000">
                                          <p:val>
                                            <p:strVal val="#ppt_x"/>
                                          </p:val>
                                        </p:tav>
                                      </p:tavLst>
                                    </p:anim>
                                    <p:anim calcmode="lin" valueType="num">
                                      <p:cBhvr additive="base">
                                        <p:cTn id="12" dur="500" fill="hold"/>
                                        <p:tgtEl>
                                          <p:spTgt spid="43201"/>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3200"/>
                                        </p:tgtEl>
                                        <p:attrNameLst>
                                          <p:attrName>style.visibility</p:attrName>
                                        </p:attrNameLst>
                                      </p:cBhvr>
                                      <p:to>
                                        <p:strVal val="visible"/>
                                      </p:to>
                                    </p:set>
                                    <p:anim calcmode="lin" valueType="num">
                                      <p:cBhvr additive="base">
                                        <p:cTn id="15" dur="500" fill="hold"/>
                                        <p:tgtEl>
                                          <p:spTgt spid="43200"/>
                                        </p:tgtEl>
                                        <p:attrNameLst>
                                          <p:attrName>ppt_x</p:attrName>
                                        </p:attrNameLst>
                                      </p:cBhvr>
                                      <p:tavLst>
                                        <p:tav tm="0">
                                          <p:val>
                                            <p:strVal val="1+#ppt_w/2"/>
                                          </p:val>
                                        </p:tav>
                                        <p:tav tm="100000">
                                          <p:val>
                                            <p:strVal val="#ppt_x"/>
                                          </p:val>
                                        </p:tav>
                                      </p:tavLst>
                                    </p:anim>
                                    <p:anim calcmode="lin" valueType="num">
                                      <p:cBhvr additive="base">
                                        <p:cTn id="16" dur="500" fill="hold"/>
                                        <p:tgtEl>
                                          <p:spTgt spid="4320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3199"/>
                                        </p:tgtEl>
                                        <p:attrNameLst>
                                          <p:attrName>style.visibility</p:attrName>
                                        </p:attrNameLst>
                                      </p:cBhvr>
                                      <p:to>
                                        <p:strVal val="visible"/>
                                      </p:to>
                                    </p:set>
                                    <p:anim calcmode="lin" valueType="num">
                                      <p:cBhvr additive="base">
                                        <p:cTn id="19" dur="500" fill="hold"/>
                                        <p:tgtEl>
                                          <p:spTgt spid="43199"/>
                                        </p:tgtEl>
                                        <p:attrNameLst>
                                          <p:attrName>ppt_x</p:attrName>
                                        </p:attrNameLst>
                                      </p:cBhvr>
                                      <p:tavLst>
                                        <p:tav tm="0">
                                          <p:val>
                                            <p:strVal val="1+#ppt_w/2"/>
                                          </p:val>
                                        </p:tav>
                                        <p:tav tm="100000">
                                          <p:val>
                                            <p:strVal val="#ppt_x"/>
                                          </p:val>
                                        </p:tav>
                                      </p:tavLst>
                                    </p:anim>
                                    <p:anim calcmode="lin" valueType="num">
                                      <p:cBhvr additive="base">
                                        <p:cTn id="20" dur="500" fill="hold"/>
                                        <p:tgtEl>
                                          <p:spTgt spid="43199"/>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43196"/>
                                        </p:tgtEl>
                                        <p:attrNameLst>
                                          <p:attrName>style.visibility</p:attrName>
                                        </p:attrNameLst>
                                      </p:cBhvr>
                                      <p:to>
                                        <p:strVal val="visible"/>
                                      </p:to>
                                    </p:set>
                                    <p:anim calcmode="lin" valueType="num">
                                      <p:cBhvr additive="base">
                                        <p:cTn id="23" dur="500" fill="hold"/>
                                        <p:tgtEl>
                                          <p:spTgt spid="43196"/>
                                        </p:tgtEl>
                                        <p:attrNameLst>
                                          <p:attrName>ppt_x</p:attrName>
                                        </p:attrNameLst>
                                      </p:cBhvr>
                                      <p:tavLst>
                                        <p:tav tm="0">
                                          <p:val>
                                            <p:strVal val="1+#ppt_w/2"/>
                                          </p:val>
                                        </p:tav>
                                        <p:tav tm="100000">
                                          <p:val>
                                            <p:strVal val="#ppt_x"/>
                                          </p:val>
                                        </p:tav>
                                      </p:tavLst>
                                    </p:anim>
                                    <p:anim calcmode="lin" valueType="num">
                                      <p:cBhvr additive="base">
                                        <p:cTn id="24" dur="500" fill="hold"/>
                                        <p:tgtEl>
                                          <p:spTgt spid="4319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43197"/>
                                        </p:tgtEl>
                                        <p:attrNameLst>
                                          <p:attrName>style.visibility</p:attrName>
                                        </p:attrNameLst>
                                      </p:cBhvr>
                                      <p:to>
                                        <p:strVal val="visible"/>
                                      </p:to>
                                    </p:set>
                                    <p:anim calcmode="lin" valueType="num">
                                      <p:cBhvr additive="base">
                                        <p:cTn id="27" dur="500" fill="hold"/>
                                        <p:tgtEl>
                                          <p:spTgt spid="43197"/>
                                        </p:tgtEl>
                                        <p:attrNameLst>
                                          <p:attrName>ppt_x</p:attrName>
                                        </p:attrNameLst>
                                      </p:cBhvr>
                                      <p:tavLst>
                                        <p:tav tm="0">
                                          <p:val>
                                            <p:strVal val="1+#ppt_w/2"/>
                                          </p:val>
                                        </p:tav>
                                        <p:tav tm="100000">
                                          <p:val>
                                            <p:strVal val="#ppt_x"/>
                                          </p:val>
                                        </p:tav>
                                      </p:tavLst>
                                    </p:anim>
                                    <p:anim calcmode="lin" valueType="num">
                                      <p:cBhvr additive="base">
                                        <p:cTn id="28" dur="500" fill="hold"/>
                                        <p:tgtEl>
                                          <p:spTgt spid="43197"/>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43198"/>
                                        </p:tgtEl>
                                        <p:attrNameLst>
                                          <p:attrName>style.visibility</p:attrName>
                                        </p:attrNameLst>
                                      </p:cBhvr>
                                      <p:to>
                                        <p:strVal val="visible"/>
                                      </p:to>
                                    </p:set>
                                    <p:anim calcmode="lin" valueType="num">
                                      <p:cBhvr additive="base">
                                        <p:cTn id="31" dur="500" fill="hold"/>
                                        <p:tgtEl>
                                          <p:spTgt spid="43198"/>
                                        </p:tgtEl>
                                        <p:attrNameLst>
                                          <p:attrName>ppt_x</p:attrName>
                                        </p:attrNameLst>
                                      </p:cBhvr>
                                      <p:tavLst>
                                        <p:tav tm="0">
                                          <p:val>
                                            <p:strVal val="1+#ppt_w/2"/>
                                          </p:val>
                                        </p:tav>
                                        <p:tav tm="100000">
                                          <p:val>
                                            <p:strVal val="#ppt_x"/>
                                          </p:val>
                                        </p:tav>
                                      </p:tavLst>
                                    </p:anim>
                                    <p:anim calcmode="lin" valueType="num">
                                      <p:cBhvr additive="base">
                                        <p:cTn id="32" dur="500" fill="hold"/>
                                        <p:tgtEl>
                                          <p:spTgt spid="43198"/>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43204"/>
                                        </p:tgtEl>
                                        <p:attrNameLst>
                                          <p:attrName>style.visibility</p:attrName>
                                        </p:attrNameLst>
                                      </p:cBhvr>
                                      <p:to>
                                        <p:strVal val="visible"/>
                                      </p:to>
                                    </p:set>
                                    <p:anim calcmode="lin" valueType="num">
                                      <p:cBhvr>
                                        <p:cTn id="35" dur="500" fill="hold"/>
                                        <p:tgtEl>
                                          <p:spTgt spid="43204"/>
                                        </p:tgtEl>
                                        <p:attrNameLst>
                                          <p:attrName>ppt_w</p:attrName>
                                        </p:attrNameLst>
                                      </p:cBhvr>
                                      <p:tavLst>
                                        <p:tav tm="0">
                                          <p:val>
                                            <p:fltVal val="0"/>
                                          </p:val>
                                        </p:tav>
                                        <p:tav tm="100000">
                                          <p:val>
                                            <p:strVal val="#ppt_w"/>
                                          </p:val>
                                        </p:tav>
                                      </p:tavLst>
                                    </p:anim>
                                    <p:anim calcmode="lin" valueType="num">
                                      <p:cBhvr>
                                        <p:cTn id="36" dur="500" fill="hold"/>
                                        <p:tgtEl>
                                          <p:spTgt spid="43204"/>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43204"/>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43204"/>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43195"/>
                                        </p:tgtEl>
                                        <p:attrNameLst>
                                          <p:attrName>style.visibility</p:attrName>
                                        </p:attrNameLst>
                                      </p:cBhvr>
                                      <p:to>
                                        <p:strVal val="visible"/>
                                      </p:to>
                                    </p:set>
                                    <p:anim calcmode="lin" valueType="num">
                                      <p:cBhvr>
                                        <p:cTn id="43" dur="300" fill="hold"/>
                                        <p:tgtEl>
                                          <p:spTgt spid="43195"/>
                                        </p:tgtEl>
                                        <p:attrNameLst>
                                          <p:attrName>ppt_w</p:attrName>
                                        </p:attrNameLst>
                                      </p:cBhvr>
                                      <p:tavLst>
                                        <p:tav tm="0">
                                          <p:val>
                                            <p:fltVal val="0"/>
                                          </p:val>
                                        </p:tav>
                                        <p:tav tm="100000">
                                          <p:val>
                                            <p:strVal val="#ppt_w"/>
                                          </p:val>
                                        </p:tav>
                                      </p:tavLst>
                                    </p:anim>
                                    <p:anim calcmode="lin" valueType="num">
                                      <p:cBhvr>
                                        <p:cTn id="44" dur="300" fill="hold"/>
                                        <p:tgtEl>
                                          <p:spTgt spid="4319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43195"/>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43205"/>
                                        </p:tgtEl>
                                        <p:attrNameLst>
                                          <p:attrName>style.visibility</p:attrName>
                                        </p:attrNameLst>
                                      </p:cBhvr>
                                      <p:to>
                                        <p:strVal val="visible"/>
                                      </p:to>
                                    </p:set>
                                    <p:anim calcmode="lin" valueType="num">
                                      <p:cBhvr>
                                        <p:cTn id="49" dur="300" fill="hold"/>
                                        <p:tgtEl>
                                          <p:spTgt spid="43205"/>
                                        </p:tgtEl>
                                        <p:attrNameLst>
                                          <p:attrName>ppt_w</p:attrName>
                                        </p:attrNameLst>
                                      </p:cBhvr>
                                      <p:tavLst>
                                        <p:tav tm="0">
                                          <p:val>
                                            <p:fltVal val="0"/>
                                          </p:val>
                                        </p:tav>
                                        <p:tav tm="100000">
                                          <p:val>
                                            <p:strVal val="#ppt_w"/>
                                          </p:val>
                                        </p:tav>
                                      </p:tavLst>
                                    </p:anim>
                                    <p:anim calcmode="lin" valueType="num">
                                      <p:cBhvr>
                                        <p:cTn id="50" dur="300" fill="hold"/>
                                        <p:tgtEl>
                                          <p:spTgt spid="4320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43205"/>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43192"/>
                                        </p:tgtEl>
                                        <p:attrNameLst>
                                          <p:attrName>style.visibility</p:attrName>
                                        </p:attrNameLst>
                                      </p:cBhvr>
                                      <p:to>
                                        <p:strVal val="visible"/>
                                      </p:to>
                                    </p:set>
                                    <p:anim calcmode="lin" valueType="num">
                                      <p:cBhvr>
                                        <p:cTn id="55" dur="300" fill="hold"/>
                                        <p:tgtEl>
                                          <p:spTgt spid="43192"/>
                                        </p:tgtEl>
                                        <p:attrNameLst>
                                          <p:attrName>ppt_w</p:attrName>
                                        </p:attrNameLst>
                                      </p:cBhvr>
                                      <p:tavLst>
                                        <p:tav tm="0">
                                          <p:val>
                                            <p:fltVal val="0"/>
                                          </p:val>
                                        </p:tav>
                                        <p:tav tm="100000">
                                          <p:val>
                                            <p:strVal val="#ppt_w"/>
                                          </p:val>
                                        </p:tav>
                                      </p:tavLst>
                                    </p:anim>
                                    <p:anim calcmode="lin" valueType="num">
                                      <p:cBhvr>
                                        <p:cTn id="56" dur="300" fill="hold"/>
                                        <p:tgtEl>
                                          <p:spTgt spid="4319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43192"/>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43157"/>
                                        </p:tgtEl>
                                        <p:attrNameLst>
                                          <p:attrName>style.visibility</p:attrName>
                                        </p:attrNameLst>
                                      </p:cBhvr>
                                      <p:to>
                                        <p:strVal val="visible"/>
                                      </p:to>
                                    </p:set>
                                    <p:anim calcmode="lin" valueType="num">
                                      <p:cBhvr>
                                        <p:cTn id="61" dur="300" fill="hold"/>
                                        <p:tgtEl>
                                          <p:spTgt spid="43157"/>
                                        </p:tgtEl>
                                        <p:attrNameLst>
                                          <p:attrName>ppt_w</p:attrName>
                                        </p:attrNameLst>
                                      </p:cBhvr>
                                      <p:tavLst>
                                        <p:tav tm="0">
                                          <p:val>
                                            <p:fltVal val="0"/>
                                          </p:val>
                                        </p:tav>
                                        <p:tav tm="100000">
                                          <p:val>
                                            <p:strVal val="#ppt_w"/>
                                          </p:val>
                                        </p:tav>
                                      </p:tavLst>
                                    </p:anim>
                                    <p:anim calcmode="lin" valueType="num">
                                      <p:cBhvr>
                                        <p:cTn id="62" dur="300" fill="hold"/>
                                        <p:tgtEl>
                                          <p:spTgt spid="4315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4315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43203"/>
                                        </p:tgtEl>
                                        <p:attrNameLst>
                                          <p:attrName>style.visibility</p:attrName>
                                        </p:attrNameLst>
                                      </p:cBhvr>
                                      <p:to>
                                        <p:strVal val="visible"/>
                                      </p:to>
                                    </p:set>
                                    <p:anim calcmode="lin" valueType="num">
                                      <p:cBhvr>
                                        <p:cTn id="67" dur="300" fill="hold"/>
                                        <p:tgtEl>
                                          <p:spTgt spid="43203"/>
                                        </p:tgtEl>
                                        <p:attrNameLst>
                                          <p:attrName>ppt_w</p:attrName>
                                        </p:attrNameLst>
                                      </p:cBhvr>
                                      <p:tavLst>
                                        <p:tav tm="0">
                                          <p:val>
                                            <p:fltVal val="0"/>
                                          </p:val>
                                        </p:tav>
                                        <p:tav tm="100000">
                                          <p:val>
                                            <p:strVal val="#ppt_w"/>
                                          </p:val>
                                        </p:tav>
                                      </p:tavLst>
                                    </p:anim>
                                    <p:anim calcmode="lin" valueType="num">
                                      <p:cBhvr>
                                        <p:cTn id="68" dur="300" fill="hold"/>
                                        <p:tgtEl>
                                          <p:spTgt spid="43203"/>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43203"/>
                                        </p:tgtEl>
                                      </p:cBhvr>
                                      <p:by x="110000" y="110000"/>
                                    </p:animScale>
                                  </p:childTnLst>
                                </p:cTn>
                              </p:par>
                              <p:par>
                                <p:cTn id="71" presetID="23" presetClass="entr" presetSubtype="16" fill="hold" nodeType="withEffect">
                                  <p:stCondLst>
                                    <p:cond delay="500"/>
                                  </p:stCondLst>
                                  <p:childTnLst>
                                    <p:set>
                                      <p:cBhvr>
                                        <p:cTn id="72" dur="1" fill="hold">
                                          <p:stCondLst>
                                            <p:cond delay="0"/>
                                          </p:stCondLst>
                                        </p:cTn>
                                        <p:tgtEl>
                                          <p:spTgt spid="43041"/>
                                        </p:tgtEl>
                                        <p:attrNameLst>
                                          <p:attrName>style.visibility</p:attrName>
                                        </p:attrNameLst>
                                      </p:cBhvr>
                                      <p:to>
                                        <p:strVal val="visible"/>
                                      </p:to>
                                    </p:set>
                                    <p:anim calcmode="lin" valueType="num">
                                      <p:cBhvr>
                                        <p:cTn id="73" dur="300" fill="hold"/>
                                        <p:tgtEl>
                                          <p:spTgt spid="43041"/>
                                        </p:tgtEl>
                                        <p:attrNameLst>
                                          <p:attrName>ppt_w</p:attrName>
                                        </p:attrNameLst>
                                      </p:cBhvr>
                                      <p:tavLst>
                                        <p:tav tm="0">
                                          <p:val>
                                            <p:fltVal val="0"/>
                                          </p:val>
                                        </p:tav>
                                        <p:tav tm="100000">
                                          <p:val>
                                            <p:strVal val="#ppt_w"/>
                                          </p:val>
                                        </p:tav>
                                      </p:tavLst>
                                    </p:anim>
                                    <p:anim calcmode="lin" valueType="num">
                                      <p:cBhvr>
                                        <p:cTn id="74" dur="300" fill="hold"/>
                                        <p:tgtEl>
                                          <p:spTgt spid="4304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800"/>
                                  </p:stCondLst>
                                  <p:childTnLst>
                                    <p:animScale>
                                      <p:cBhvr>
                                        <p:cTn id="76" dur="150" fill="hold"/>
                                        <p:tgtEl>
                                          <p:spTgt spid="43041"/>
                                        </p:tgtEl>
                                      </p:cBhvr>
                                      <p:by x="110000" y="110000"/>
                                    </p:animScale>
                                  </p:childTnLst>
                                </p:cTn>
                              </p:par>
                              <p:par>
                                <p:cTn id="77" presetID="53" presetClass="entr" presetSubtype="16" fill="hold" grpId="0" nodeType="withEffect">
                                  <p:stCondLst>
                                    <p:cond delay="800"/>
                                  </p:stCondLst>
                                  <p:iterate type="lt">
                                    <p:tmPct val="10000"/>
                                  </p:iterate>
                                  <p:childTnLst>
                                    <p:set>
                                      <p:cBhvr>
                                        <p:cTn id="78" dur="1" fill="hold">
                                          <p:stCondLst>
                                            <p:cond delay="0"/>
                                          </p:stCondLst>
                                        </p:cTn>
                                        <p:tgtEl>
                                          <p:spTgt spid="43043"/>
                                        </p:tgtEl>
                                        <p:attrNameLst>
                                          <p:attrName>style.visibility</p:attrName>
                                        </p:attrNameLst>
                                      </p:cBhvr>
                                      <p:to>
                                        <p:strVal val="visible"/>
                                      </p:to>
                                    </p:set>
                                    <p:anim calcmode="lin" valueType="num">
                                      <p:cBhvr>
                                        <p:cTn id="79" dur="500" fill="hold"/>
                                        <p:tgtEl>
                                          <p:spTgt spid="43043"/>
                                        </p:tgtEl>
                                        <p:attrNameLst>
                                          <p:attrName>ppt_w</p:attrName>
                                        </p:attrNameLst>
                                      </p:cBhvr>
                                      <p:tavLst>
                                        <p:tav tm="0">
                                          <p:val>
                                            <p:fltVal val="0"/>
                                          </p:val>
                                        </p:tav>
                                        <p:tav tm="100000">
                                          <p:val>
                                            <p:strVal val="#ppt_w"/>
                                          </p:val>
                                        </p:tav>
                                      </p:tavLst>
                                    </p:anim>
                                    <p:anim calcmode="lin" valueType="num">
                                      <p:cBhvr>
                                        <p:cTn id="80" dur="500" fill="hold"/>
                                        <p:tgtEl>
                                          <p:spTgt spid="43043"/>
                                        </p:tgtEl>
                                        <p:attrNameLst>
                                          <p:attrName>ppt_h</p:attrName>
                                        </p:attrNameLst>
                                      </p:cBhvr>
                                      <p:tavLst>
                                        <p:tav tm="0">
                                          <p:val>
                                            <p:fltVal val="0"/>
                                          </p:val>
                                        </p:tav>
                                        <p:tav tm="100000">
                                          <p:val>
                                            <p:strVal val="#ppt_h"/>
                                          </p:val>
                                        </p:tav>
                                      </p:tavLst>
                                    </p:anim>
                                    <p:animEffect transition="in" filter="fade">
                                      <p:cBhvr>
                                        <p:cTn id="81" dur="500"/>
                                        <p:tgtEl>
                                          <p:spTgt spid="43043"/>
                                        </p:tgtEl>
                                      </p:cBhvr>
                                    </p:animEffect>
                                  </p:childTnLst>
                                </p:cTn>
                              </p:par>
                              <p:par>
                                <p:cTn id="82" presetID="2" presetClass="entr" presetSubtype="8" fill="hold" grpId="0" nodeType="withEffect">
                                  <p:stCondLst>
                                    <p:cond delay="800"/>
                                  </p:stCondLst>
                                  <p:childTnLst>
                                    <p:set>
                                      <p:cBhvr>
                                        <p:cTn id="83" dur="1" fill="hold">
                                          <p:stCondLst>
                                            <p:cond delay="0"/>
                                          </p:stCondLst>
                                        </p:cTn>
                                        <p:tgtEl>
                                          <p:spTgt spid="43042"/>
                                        </p:tgtEl>
                                        <p:attrNameLst>
                                          <p:attrName>style.visibility</p:attrName>
                                        </p:attrNameLst>
                                      </p:cBhvr>
                                      <p:to>
                                        <p:strVal val="visible"/>
                                      </p:to>
                                    </p:set>
                                    <p:anim calcmode="lin" valueType="num">
                                      <p:cBhvr additive="base">
                                        <p:cTn id="84" dur="500" fill="hold"/>
                                        <p:tgtEl>
                                          <p:spTgt spid="43042"/>
                                        </p:tgtEl>
                                        <p:attrNameLst>
                                          <p:attrName>ppt_x</p:attrName>
                                        </p:attrNameLst>
                                      </p:cBhvr>
                                      <p:tavLst>
                                        <p:tav tm="0">
                                          <p:val>
                                            <p:strVal val="0-#ppt_w/2"/>
                                          </p:val>
                                        </p:tav>
                                        <p:tav tm="100000">
                                          <p:val>
                                            <p:strVal val="#ppt_x"/>
                                          </p:val>
                                        </p:tav>
                                      </p:tavLst>
                                    </p:anim>
                                    <p:anim calcmode="lin" valueType="num">
                                      <p:cBhvr additive="base">
                                        <p:cTn id="85" dur="500" fill="hold"/>
                                        <p:tgtEl>
                                          <p:spTgt spid="4304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900"/>
                                  </p:stCondLst>
                                  <p:childTnLst>
                                    <p:set>
                                      <p:cBhvr>
                                        <p:cTn id="87" dur="1" fill="hold">
                                          <p:stCondLst>
                                            <p:cond delay="0"/>
                                          </p:stCondLst>
                                        </p:cTn>
                                        <p:tgtEl>
                                          <p:spTgt spid="43188"/>
                                        </p:tgtEl>
                                        <p:attrNameLst>
                                          <p:attrName>style.visibility</p:attrName>
                                        </p:attrNameLst>
                                      </p:cBhvr>
                                      <p:to>
                                        <p:strVal val="visible"/>
                                      </p:to>
                                    </p:set>
                                    <p:anim calcmode="lin" valueType="num">
                                      <p:cBhvr additive="base">
                                        <p:cTn id="88" dur="500" fill="hold"/>
                                        <p:tgtEl>
                                          <p:spTgt spid="43188"/>
                                        </p:tgtEl>
                                        <p:attrNameLst>
                                          <p:attrName>ppt_x</p:attrName>
                                        </p:attrNameLst>
                                      </p:cBhvr>
                                      <p:tavLst>
                                        <p:tav tm="0">
                                          <p:val>
                                            <p:strVal val="0-#ppt_w/2"/>
                                          </p:val>
                                        </p:tav>
                                        <p:tav tm="100000">
                                          <p:val>
                                            <p:strVal val="#ppt_x"/>
                                          </p:val>
                                        </p:tav>
                                      </p:tavLst>
                                    </p:anim>
                                    <p:anim calcmode="lin" valueType="num">
                                      <p:cBhvr additive="base">
                                        <p:cTn id="89" dur="500" fill="hold"/>
                                        <p:tgtEl>
                                          <p:spTgt spid="43188"/>
                                        </p:tgtEl>
                                        <p:attrNameLst>
                                          <p:attrName>ppt_y</p:attrName>
                                        </p:attrNameLst>
                                      </p:cBhvr>
                                      <p:tavLst>
                                        <p:tav tm="0">
                                          <p:val>
                                            <p:strVal val="#ppt_y"/>
                                          </p:val>
                                        </p:tav>
                                        <p:tav tm="100000">
                                          <p:val>
                                            <p:strVal val="#ppt_y"/>
                                          </p:val>
                                        </p:tav>
                                      </p:tavLst>
                                    </p:anim>
                                  </p:childTnLst>
                                </p:cTn>
                              </p:par>
                              <p:par>
                                <p:cTn id="90" presetID="1" presetClass="entr" presetSubtype="0" fill="hold" nodeType="withEffect">
                                  <p:stCondLst>
                                    <p:cond delay="1000"/>
                                  </p:stCondLst>
                                  <p:childTnLst>
                                    <p:set>
                                      <p:cBhvr>
                                        <p:cTn id="91" dur="1" fill="hold">
                                          <p:stCondLst>
                                            <p:cond delay="0"/>
                                          </p:stCondLst>
                                        </p:cTn>
                                        <p:tgtEl>
                                          <p:spTgt spid="32907"/>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2976"/>
                                        </p:tgtEl>
                                        <p:attrNameLst>
                                          <p:attrName>style.visibility</p:attrName>
                                        </p:attrNameLst>
                                      </p:cBhvr>
                                      <p:to>
                                        <p:strVal val="visible"/>
                                      </p:to>
                                    </p:set>
                                  </p:childTnLst>
                                </p:cTn>
                              </p:par>
                              <p:par>
                                <p:cTn id="94" presetID="0" presetClass="path" presetSubtype="0" accel="50000" decel="50000" fill="hold" nodeType="withEffect">
                                  <p:stCondLst>
                                    <p:cond delay="1000"/>
                                  </p:stCondLst>
                                  <p:childTnLst>
                                    <p:animMotion origin="layout" path="M 0 0 L 0.00017 0.83874 " pathEditMode="relative" ptsTypes="AA">
                                      <p:cBhvr>
                                        <p:cTn id="95" dur="500" spd="-100000" fill="hold"/>
                                        <p:tgtEl>
                                          <p:spTgt spid="32907"/>
                                        </p:tgtEl>
                                        <p:attrNameLst>
                                          <p:attrName>ppt_x</p:attrName>
                                          <p:attrName>ppt_y</p:attrName>
                                        </p:attrNameLst>
                                      </p:cBhvr>
                                    </p:animMotion>
                                  </p:childTnLst>
                                </p:cTn>
                              </p:par>
                              <p:par>
                                <p:cTn id="96" presetID="0" presetClass="path" presetSubtype="0" accel="50000" decel="50000" fill="hold" nodeType="withEffect">
                                  <p:stCondLst>
                                    <p:cond delay="1000"/>
                                  </p:stCondLst>
                                  <p:childTnLst>
                                    <p:animMotion origin="layout" path="M 0 0 L 0.00017 0.83874 " pathEditMode="relative" ptsTypes="AA">
                                      <p:cBhvr>
                                        <p:cTn id="97" dur="500" spd="-100000" fill="hold"/>
                                        <p:tgtEl>
                                          <p:spTgt spid="32976"/>
                                        </p:tgtEl>
                                        <p:attrNameLst>
                                          <p:attrName>ppt_x</p:attrName>
                                          <p:attrName>ppt_y</p:attrName>
                                        </p:attrNameLst>
                                      </p:cBhvr>
                                    </p:animMotion>
                                  </p:childTnLst>
                                </p:cTn>
                              </p:par>
                              <p:par>
                                <p:cTn id="98" presetID="1" presetClass="entr" presetSubtype="0" fill="hold" nodeType="withEffect">
                                  <p:stCondLst>
                                    <p:cond delay="1200"/>
                                  </p:stCondLst>
                                  <p:childTnLst>
                                    <p:set>
                                      <p:cBhvr>
                                        <p:cTn id="99" dur="1" fill="hold">
                                          <p:stCondLst>
                                            <p:cond delay="0"/>
                                          </p:stCondLst>
                                        </p:cTn>
                                        <p:tgtEl>
                                          <p:spTgt spid="32978"/>
                                        </p:tgtEl>
                                        <p:attrNameLst>
                                          <p:attrName>style.visibility</p:attrName>
                                        </p:attrNameLst>
                                      </p:cBhvr>
                                      <p:to>
                                        <p:strVal val="visible"/>
                                      </p:to>
                                    </p:set>
                                  </p:childTnLst>
                                </p:cTn>
                              </p:par>
                              <p:par>
                                <p:cTn id="100" presetID="0" presetClass="path" presetSubtype="0" accel="50000" decel="50000" fill="hold" nodeType="withEffect">
                                  <p:stCondLst>
                                    <p:cond delay="1200"/>
                                  </p:stCondLst>
                                  <p:childTnLst>
                                    <p:animMotion origin="layout" path="M 1.94444E-6 -1.4118E-6 L -0.22691 0.692 " pathEditMode="relative" ptsTypes="AA">
                                      <p:cBhvr>
                                        <p:cTn id="101" dur="500" spd="-100000" fill="hold"/>
                                        <p:tgtEl>
                                          <p:spTgt spid="329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57" grpId="0" animBg="1"/>
      <p:bldP spid="43157" grpId="1" animBg="1"/>
      <p:bldP spid="43042" grpId="0" bldLvl="0" animBg="1"/>
      <p:bldP spid="43043" grpId="0" bldLvl="0" animBg="1"/>
      <p:bldP spid="4318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251707"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原型设计工具介绍</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87666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PART/02  </a:t>
            </a:r>
            <a:r>
              <a:rPr lang="zh-CN" altLang="en-US" sz="2135" b="1" dirty="0">
                <a:solidFill>
                  <a:schemeClr val="bg1"/>
                </a:solidFill>
                <a:latin typeface="微软雅黑" pitchFamily="34" charset="-122"/>
                <a:ea typeface="微软雅黑" pitchFamily="34" charset="-122"/>
              </a:rPr>
              <a:t>原型设计工具介绍</a:t>
            </a:r>
          </a:p>
        </p:txBody>
      </p:sp>
      <p:sp>
        <p:nvSpPr>
          <p:cNvPr id="2" name="矩形 1"/>
          <p:cNvSpPr/>
          <p:nvPr/>
        </p:nvSpPr>
        <p:spPr>
          <a:xfrm>
            <a:off x="1379981" y="1007219"/>
            <a:ext cx="5575218" cy="4770537"/>
          </a:xfrm>
          <a:prstGeom prst="rect">
            <a:avLst/>
          </a:prstGeom>
        </p:spPr>
        <p:txBody>
          <a:bodyPr wrap="square">
            <a:spAutoFit/>
          </a:bodyPr>
          <a:lstStyle/>
          <a:p>
            <a:pPr algn="ctr">
              <a:lnSpc>
                <a:spcPct val="200000"/>
              </a:lnSpc>
            </a:pPr>
            <a:r>
              <a:rPr lang="zh-CN" altLang="en-US" sz="4400" b="1" dirty="0">
                <a:latin typeface="+mn-ea"/>
                <a:cs typeface="宋体" panose="02010600030101010101" pitchFamily="2" charset="-122"/>
              </a:rPr>
              <a:t>低保真：</a:t>
            </a:r>
          </a:p>
          <a:p>
            <a:pPr algn="ctr">
              <a:lnSpc>
                <a:spcPct val="200000"/>
              </a:lnSpc>
            </a:pPr>
            <a:r>
              <a:rPr lang="en-US" altLang="zh-CN" sz="3600" dirty="0">
                <a:latin typeface="+mn-ea"/>
                <a:cs typeface="宋体" panose="02010600030101010101" pitchFamily="2" charset="-122"/>
              </a:rPr>
              <a:t>RP</a:t>
            </a:r>
          </a:p>
          <a:p>
            <a:pPr algn="ctr">
              <a:lnSpc>
                <a:spcPct val="200000"/>
              </a:lnSpc>
            </a:pPr>
            <a:r>
              <a:rPr lang="zh-CN" altLang="en-US" sz="3600" dirty="0">
                <a:latin typeface="+mn-ea"/>
                <a:cs typeface="宋体" panose="02010600030101010101" pitchFamily="2" charset="-122"/>
              </a:rPr>
              <a:t>墨刀</a:t>
            </a:r>
          </a:p>
          <a:p>
            <a:pPr algn="ctr">
              <a:lnSpc>
                <a:spcPct val="200000"/>
              </a:lnSpc>
            </a:pPr>
            <a:r>
              <a:rPr lang="en-US" altLang="zh-CN" sz="3600" dirty="0" err="1">
                <a:latin typeface="+mn-ea"/>
                <a:cs typeface="宋体" panose="02010600030101010101" pitchFamily="2" charset="-122"/>
              </a:rPr>
              <a:t>Mockplus</a:t>
            </a:r>
            <a:r>
              <a:rPr lang="en-US" altLang="zh-CN" sz="3600" dirty="0">
                <a:latin typeface="+mn-ea"/>
                <a:cs typeface="宋体" panose="02010600030101010101" pitchFamily="2" charset="-122"/>
              </a:rPr>
              <a:t> </a:t>
            </a:r>
          </a:p>
        </p:txBody>
      </p:sp>
      <p:pic>
        <p:nvPicPr>
          <p:cNvPr id="4" name="图片 3"/>
          <p:cNvPicPr>
            <a:picLocks noChangeAspect="1"/>
          </p:cNvPicPr>
          <p:nvPr/>
        </p:nvPicPr>
        <p:blipFill>
          <a:blip r:embed="rId3"/>
          <a:stretch>
            <a:fillRect/>
          </a:stretch>
        </p:blipFill>
        <p:spPr>
          <a:xfrm>
            <a:off x="6863733" y="1007219"/>
            <a:ext cx="1846226" cy="1846226"/>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6567216" y="3192538"/>
            <a:ext cx="2530726" cy="1127824"/>
          </a:xfrm>
          <a:prstGeom prst="rect">
            <a:avLst/>
          </a:prstGeom>
          <a:ln>
            <a:solidFill>
              <a:schemeClr val="tx1"/>
            </a:solidFill>
          </a:ln>
        </p:spPr>
      </p:pic>
      <p:pic>
        <p:nvPicPr>
          <p:cNvPr id="1026" name="Picture 2" descr="https://ss2.baidu.com/6ONYsjip0QIZ8tyhnq/it/u=3261751628,857308782&amp;fm=58&amp;s=37F0C932CD30CE13185CB2FC02005035&amp;bpow=121&amp;bpoh=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001" y="4595930"/>
            <a:ext cx="2977156" cy="18453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63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PART/02  </a:t>
            </a:r>
            <a:r>
              <a:rPr lang="zh-CN" altLang="en-US" sz="2135" b="1" dirty="0">
                <a:solidFill>
                  <a:schemeClr val="bg1"/>
                </a:solidFill>
                <a:latin typeface="微软雅黑" pitchFamily="34" charset="-122"/>
                <a:ea typeface="微软雅黑" pitchFamily="34" charset="-122"/>
              </a:rPr>
              <a:t>原型设计工具介绍</a:t>
            </a:r>
          </a:p>
        </p:txBody>
      </p:sp>
      <p:sp>
        <p:nvSpPr>
          <p:cNvPr id="3" name="矩形 2"/>
          <p:cNvSpPr/>
          <p:nvPr/>
        </p:nvSpPr>
        <p:spPr>
          <a:xfrm>
            <a:off x="1039569" y="718043"/>
            <a:ext cx="6096000" cy="5878532"/>
          </a:xfrm>
          <a:prstGeom prst="rect">
            <a:avLst/>
          </a:prstGeom>
        </p:spPr>
        <p:txBody>
          <a:bodyPr>
            <a:spAutoFit/>
          </a:bodyPr>
          <a:lstStyle/>
          <a:p>
            <a:pPr algn="ctr">
              <a:lnSpc>
                <a:spcPct val="200000"/>
              </a:lnSpc>
            </a:pPr>
            <a:r>
              <a:rPr lang="zh-CN" altLang="en-US" sz="4400" b="1" dirty="0">
                <a:latin typeface="+mn-ea"/>
                <a:cs typeface="宋体" panose="02010600030101010101" pitchFamily="2" charset="-122"/>
              </a:rPr>
              <a:t>高保真：</a:t>
            </a:r>
          </a:p>
          <a:p>
            <a:pPr algn="ctr">
              <a:lnSpc>
                <a:spcPct val="200000"/>
              </a:lnSpc>
            </a:pPr>
            <a:r>
              <a:rPr lang="en-US" altLang="zh-CN" sz="3600" dirty="0">
                <a:latin typeface="+mn-ea"/>
                <a:cs typeface="宋体" panose="02010600030101010101" pitchFamily="2" charset="-122"/>
              </a:rPr>
              <a:t>Sketch</a:t>
            </a:r>
          </a:p>
          <a:p>
            <a:pPr algn="ctr">
              <a:lnSpc>
                <a:spcPct val="200000"/>
              </a:lnSpc>
            </a:pPr>
            <a:r>
              <a:rPr lang="en-US" altLang="zh-CN" sz="3600" dirty="0">
                <a:latin typeface="+mn-ea"/>
                <a:cs typeface="宋体" panose="02010600030101010101" pitchFamily="2" charset="-122"/>
              </a:rPr>
              <a:t>PS</a:t>
            </a:r>
          </a:p>
          <a:p>
            <a:pPr algn="ctr">
              <a:lnSpc>
                <a:spcPct val="200000"/>
              </a:lnSpc>
            </a:pPr>
            <a:r>
              <a:rPr lang="en-US" altLang="zh-CN" sz="3600" dirty="0">
                <a:latin typeface="+mn-ea"/>
                <a:cs typeface="宋体" panose="02010600030101010101" pitchFamily="2" charset="-122"/>
              </a:rPr>
              <a:t>AI</a:t>
            </a:r>
          </a:p>
          <a:p>
            <a:pPr algn="ctr">
              <a:lnSpc>
                <a:spcPct val="200000"/>
              </a:lnSpc>
            </a:pPr>
            <a:r>
              <a:rPr lang="en-US" altLang="zh-CN" sz="3600" dirty="0" smtClean="0">
                <a:latin typeface="+mn-ea"/>
                <a:cs typeface="宋体" panose="02010600030101010101" pitchFamily="2" charset="-122"/>
              </a:rPr>
              <a:t>Adobe</a:t>
            </a:r>
            <a:r>
              <a:rPr lang="zh-CN" altLang="en-US" sz="3600" dirty="0">
                <a:latin typeface="+mn-ea"/>
                <a:cs typeface="宋体" panose="02010600030101010101" pitchFamily="2" charset="-122"/>
              </a:rPr>
              <a:t>设计组件</a:t>
            </a:r>
          </a:p>
        </p:txBody>
      </p:sp>
      <p:pic>
        <p:nvPicPr>
          <p:cNvPr id="4" name="图片 3"/>
          <p:cNvPicPr>
            <a:picLocks noChangeAspect="1"/>
          </p:cNvPicPr>
          <p:nvPr/>
        </p:nvPicPr>
        <p:blipFill>
          <a:blip r:embed="rId3"/>
          <a:stretch>
            <a:fillRect/>
          </a:stretch>
        </p:blipFill>
        <p:spPr>
          <a:xfrm>
            <a:off x="6736065" y="758824"/>
            <a:ext cx="4295730" cy="13759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6065" y="2506053"/>
            <a:ext cx="1993856" cy="1944010"/>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4836" t="1966" r="25170" b="2668"/>
          <a:stretch/>
        </p:blipFill>
        <p:spPr>
          <a:xfrm>
            <a:off x="9000901" y="2484788"/>
            <a:ext cx="2030894" cy="1975770"/>
          </a:xfrm>
          <a:prstGeom prst="rect">
            <a:avLst/>
          </a:prstGeom>
        </p:spPr>
      </p:pic>
      <p:pic>
        <p:nvPicPr>
          <p:cNvPr id="9" name="图片 8"/>
          <p:cNvPicPr>
            <a:picLocks noChangeAspect="1"/>
          </p:cNvPicPr>
          <p:nvPr/>
        </p:nvPicPr>
        <p:blipFill>
          <a:blip r:embed="rId6"/>
          <a:stretch>
            <a:fillRect/>
          </a:stretch>
        </p:blipFill>
        <p:spPr>
          <a:xfrm>
            <a:off x="6685419" y="4639588"/>
            <a:ext cx="2044502" cy="2020162"/>
          </a:xfrm>
          <a:prstGeom prst="rect">
            <a:avLst/>
          </a:prstGeom>
        </p:spPr>
      </p:pic>
      <p:pic>
        <p:nvPicPr>
          <p:cNvPr id="10" name="图片 9"/>
          <p:cNvPicPr>
            <a:picLocks noChangeAspect="1"/>
          </p:cNvPicPr>
          <p:nvPr/>
        </p:nvPicPr>
        <p:blipFill>
          <a:blip r:embed="rId7"/>
          <a:stretch>
            <a:fillRect/>
          </a:stretch>
        </p:blipFill>
        <p:spPr>
          <a:xfrm>
            <a:off x="9000901" y="4639589"/>
            <a:ext cx="2087252" cy="2020162"/>
          </a:xfrm>
          <a:prstGeom prst="rect">
            <a:avLst/>
          </a:prstGeom>
        </p:spPr>
      </p:pic>
    </p:spTree>
    <p:extLst>
      <p:ext uri="{BB962C8B-B14F-4D97-AF65-F5344CB8AC3E}">
        <p14:creationId xmlns:p14="http://schemas.microsoft.com/office/powerpoint/2010/main" val="182847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03</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设计原型要点</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54594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4" name="矩形 3"/>
          <p:cNvSpPr/>
          <p:nvPr/>
        </p:nvSpPr>
        <p:spPr>
          <a:xfrm>
            <a:off x="620085" y="1533669"/>
            <a:ext cx="10412065" cy="1938992"/>
          </a:xfrm>
          <a:prstGeom prst="rect">
            <a:avLst/>
          </a:prstGeom>
        </p:spPr>
        <p:txBody>
          <a:bodyPr wrap="square">
            <a:spAutoFit/>
          </a:bodyPr>
          <a:lstStyle/>
          <a:p>
            <a:pPr algn="just">
              <a:spcAft>
                <a:spcPts val="0"/>
              </a:spcAft>
            </a:pPr>
            <a:r>
              <a:rPr lang="zh-CN" altLang="zh-CN" sz="4000" kern="100" dirty="0">
                <a:latin typeface="+mn-ea"/>
                <a:cs typeface="Times New Roman" panose="02020603050405020304" pitchFamily="18" charset="0"/>
              </a:rPr>
              <a:t>需要明确界面上的元素是什么，如何展现，鼠标移动或者点击上去是怎样的效果。</a:t>
            </a:r>
          </a:p>
          <a:p>
            <a:pPr algn="ctr"/>
            <a:r>
              <a:rPr lang="zh-CN" altLang="zh-CN" sz="4000" kern="100" dirty="0">
                <a:latin typeface="+mn-ea"/>
                <a:cs typeface="Times New Roman" panose="02020603050405020304" pitchFamily="18" charset="0"/>
              </a:rPr>
              <a:t>线条、图形、字体、主色调</a:t>
            </a:r>
            <a:endParaRPr lang="zh-CN" altLang="en-US" sz="4000" dirty="0">
              <a:latin typeface="+mn-ea"/>
            </a:endParaRPr>
          </a:p>
        </p:txBody>
      </p:sp>
      <p:sp>
        <p:nvSpPr>
          <p:cNvPr id="5" name="矩形 4"/>
          <p:cNvSpPr/>
          <p:nvPr/>
        </p:nvSpPr>
        <p:spPr>
          <a:xfrm>
            <a:off x="618608" y="825783"/>
            <a:ext cx="2236510" cy="707886"/>
          </a:xfrm>
          <a:prstGeom prst="rect">
            <a:avLst/>
          </a:prstGeom>
        </p:spPr>
        <p:txBody>
          <a:bodyPr wrap="none">
            <a:spAutoFit/>
          </a:bodyPr>
          <a:lstStyle/>
          <a:p>
            <a:r>
              <a:rPr lang="zh-CN" altLang="zh-CN" sz="4000" b="1" kern="100" dirty="0">
                <a:latin typeface="+mn-ea"/>
                <a:cs typeface="Times New Roman" panose="02020603050405020304" pitchFamily="18" charset="0"/>
              </a:rPr>
              <a:t>规范素材</a:t>
            </a:r>
            <a:endParaRPr lang="zh-CN" altLang="en-US" sz="4000" b="1" dirty="0">
              <a:latin typeface="+mn-ea"/>
            </a:endParaRPr>
          </a:p>
        </p:txBody>
      </p:sp>
      <p:grpSp>
        <p:nvGrpSpPr>
          <p:cNvPr id="10" name="组合 9"/>
          <p:cNvGrpSpPr/>
          <p:nvPr/>
        </p:nvGrpSpPr>
        <p:grpSpPr>
          <a:xfrm>
            <a:off x="154375" y="887338"/>
            <a:ext cx="464233" cy="584775"/>
            <a:chOff x="3611049" y="625527"/>
            <a:chExt cx="464233" cy="584775"/>
          </a:xfrm>
        </p:grpSpPr>
        <p:sp>
          <p:nvSpPr>
            <p:cNvPr id="11" name="椭圆 1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文本框 1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1</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13" name="zigzag-lines-in-side-view-position_31924"/>
          <p:cNvSpPr>
            <a:spLocks noChangeAspect="1"/>
          </p:cNvSpPr>
          <p:nvPr/>
        </p:nvSpPr>
        <p:spPr bwMode="auto">
          <a:xfrm>
            <a:off x="1192127" y="4049907"/>
            <a:ext cx="997234" cy="1873047"/>
          </a:xfrm>
          <a:custGeom>
            <a:avLst/>
            <a:gdLst>
              <a:gd name="connsiteX0" fmla="*/ 243276 w 323214"/>
              <a:gd name="connsiteY0" fmla="*/ 1272 h 607074"/>
              <a:gd name="connsiteX1" fmla="*/ 249275 w 323214"/>
              <a:gd name="connsiteY1" fmla="*/ 1272 h 607074"/>
              <a:gd name="connsiteX2" fmla="*/ 321941 w 323214"/>
              <a:gd name="connsiteY2" fmla="*/ 73833 h 607074"/>
              <a:gd name="connsiteX3" fmla="*/ 321941 w 323214"/>
              <a:gd name="connsiteY3" fmla="*/ 79823 h 607074"/>
              <a:gd name="connsiteX4" fmla="*/ 248369 w 323214"/>
              <a:gd name="connsiteY4" fmla="*/ 153288 h 607074"/>
              <a:gd name="connsiteX5" fmla="*/ 318885 w 323214"/>
              <a:gd name="connsiteY5" fmla="*/ 223701 h 607074"/>
              <a:gd name="connsiteX6" fmla="*/ 318885 w 323214"/>
              <a:gd name="connsiteY6" fmla="*/ 229691 h 607074"/>
              <a:gd name="connsiteX7" fmla="*/ 244973 w 323214"/>
              <a:gd name="connsiteY7" fmla="*/ 303495 h 607074"/>
              <a:gd name="connsiteX8" fmla="*/ 315150 w 323214"/>
              <a:gd name="connsiteY8" fmla="*/ 373569 h 607074"/>
              <a:gd name="connsiteX9" fmla="*/ 315150 w 323214"/>
              <a:gd name="connsiteY9" fmla="*/ 379559 h 607074"/>
              <a:gd name="connsiteX10" fmla="*/ 241578 w 323214"/>
              <a:gd name="connsiteY10" fmla="*/ 453024 h 607074"/>
              <a:gd name="connsiteX11" fmla="*/ 312094 w 323214"/>
              <a:gd name="connsiteY11" fmla="*/ 523437 h 607074"/>
              <a:gd name="connsiteX12" fmla="*/ 312094 w 323214"/>
              <a:gd name="connsiteY12" fmla="*/ 529427 h 607074"/>
              <a:gd name="connsiteX13" fmla="*/ 235579 w 323214"/>
              <a:gd name="connsiteY13" fmla="*/ 605831 h 607074"/>
              <a:gd name="connsiteX14" fmla="*/ 232523 w 323214"/>
              <a:gd name="connsiteY14" fmla="*/ 607074 h 607074"/>
              <a:gd name="connsiteX15" fmla="*/ 229580 w 323214"/>
              <a:gd name="connsiteY15" fmla="*/ 605831 h 607074"/>
              <a:gd name="connsiteX16" fmla="*/ 229580 w 323214"/>
              <a:gd name="connsiteY16" fmla="*/ 599841 h 607074"/>
              <a:gd name="connsiteX17" fmla="*/ 303152 w 323214"/>
              <a:gd name="connsiteY17" fmla="*/ 526376 h 607074"/>
              <a:gd name="connsiteX18" fmla="*/ 233428 w 323214"/>
              <a:gd name="connsiteY18" fmla="*/ 456867 h 607074"/>
              <a:gd name="connsiteX19" fmla="*/ 232975 w 323214"/>
              <a:gd name="connsiteY19" fmla="*/ 456302 h 607074"/>
              <a:gd name="connsiteX20" fmla="*/ 232636 w 323214"/>
              <a:gd name="connsiteY20" fmla="*/ 455963 h 607074"/>
              <a:gd name="connsiteX21" fmla="*/ 232636 w 323214"/>
              <a:gd name="connsiteY21" fmla="*/ 450085 h 607074"/>
              <a:gd name="connsiteX22" fmla="*/ 306208 w 323214"/>
              <a:gd name="connsiteY22" fmla="*/ 376621 h 607074"/>
              <a:gd name="connsiteX23" fmla="*/ 236484 w 323214"/>
              <a:gd name="connsiteY23" fmla="*/ 306999 h 607074"/>
              <a:gd name="connsiteX24" fmla="*/ 235239 w 323214"/>
              <a:gd name="connsiteY24" fmla="*/ 303947 h 607074"/>
              <a:gd name="connsiteX25" fmla="*/ 236371 w 323214"/>
              <a:gd name="connsiteY25" fmla="*/ 300104 h 607074"/>
              <a:gd name="connsiteX26" fmla="*/ 309943 w 323214"/>
              <a:gd name="connsiteY26" fmla="*/ 226640 h 607074"/>
              <a:gd name="connsiteX27" fmla="*/ 240219 w 323214"/>
              <a:gd name="connsiteY27" fmla="*/ 157131 h 607074"/>
              <a:gd name="connsiteX28" fmla="*/ 239880 w 323214"/>
              <a:gd name="connsiteY28" fmla="*/ 156453 h 607074"/>
              <a:gd name="connsiteX29" fmla="*/ 239427 w 323214"/>
              <a:gd name="connsiteY29" fmla="*/ 156226 h 607074"/>
              <a:gd name="connsiteX30" fmla="*/ 239427 w 323214"/>
              <a:gd name="connsiteY30" fmla="*/ 150236 h 607074"/>
              <a:gd name="connsiteX31" fmla="*/ 312999 w 323214"/>
              <a:gd name="connsiteY31" fmla="*/ 76771 h 607074"/>
              <a:gd name="connsiteX32" fmla="*/ 243276 w 323214"/>
              <a:gd name="connsiteY32" fmla="*/ 7263 h 607074"/>
              <a:gd name="connsiteX33" fmla="*/ 243276 w 323214"/>
              <a:gd name="connsiteY33" fmla="*/ 1272 h 607074"/>
              <a:gd name="connsiteX34" fmla="*/ 15004 w 323214"/>
              <a:gd name="connsiteY34" fmla="*/ 1272 h 607074"/>
              <a:gd name="connsiteX35" fmla="*/ 21005 w 323214"/>
              <a:gd name="connsiteY35" fmla="*/ 1272 h 607074"/>
              <a:gd name="connsiteX36" fmla="*/ 93705 w 323214"/>
              <a:gd name="connsiteY36" fmla="*/ 73833 h 607074"/>
              <a:gd name="connsiteX37" fmla="*/ 93705 w 323214"/>
              <a:gd name="connsiteY37" fmla="*/ 79823 h 607074"/>
              <a:gd name="connsiteX38" fmla="*/ 19986 w 323214"/>
              <a:gd name="connsiteY38" fmla="*/ 153288 h 607074"/>
              <a:gd name="connsiteX39" fmla="*/ 90534 w 323214"/>
              <a:gd name="connsiteY39" fmla="*/ 223701 h 607074"/>
              <a:gd name="connsiteX40" fmla="*/ 90534 w 323214"/>
              <a:gd name="connsiteY40" fmla="*/ 229691 h 607074"/>
              <a:gd name="connsiteX41" fmla="*/ 16589 w 323214"/>
              <a:gd name="connsiteY41" fmla="*/ 303495 h 607074"/>
              <a:gd name="connsiteX42" fmla="*/ 86797 w 323214"/>
              <a:gd name="connsiteY42" fmla="*/ 373569 h 607074"/>
              <a:gd name="connsiteX43" fmla="*/ 86797 w 323214"/>
              <a:gd name="connsiteY43" fmla="*/ 379559 h 607074"/>
              <a:gd name="connsiteX44" fmla="*/ 13192 w 323214"/>
              <a:gd name="connsiteY44" fmla="*/ 453024 h 607074"/>
              <a:gd name="connsiteX45" fmla="*/ 83740 w 323214"/>
              <a:gd name="connsiteY45" fmla="*/ 523437 h 607074"/>
              <a:gd name="connsiteX46" fmla="*/ 83740 w 323214"/>
              <a:gd name="connsiteY46" fmla="*/ 529427 h 607074"/>
              <a:gd name="connsiteX47" fmla="*/ 7190 w 323214"/>
              <a:gd name="connsiteY47" fmla="*/ 605831 h 607074"/>
              <a:gd name="connsiteX48" fmla="*/ 4133 w 323214"/>
              <a:gd name="connsiteY48" fmla="*/ 607074 h 607074"/>
              <a:gd name="connsiteX49" fmla="*/ 1188 w 323214"/>
              <a:gd name="connsiteY49" fmla="*/ 605831 h 607074"/>
              <a:gd name="connsiteX50" fmla="*/ 1188 w 323214"/>
              <a:gd name="connsiteY50" fmla="*/ 599841 h 607074"/>
              <a:gd name="connsiteX51" fmla="*/ 74794 w 323214"/>
              <a:gd name="connsiteY51" fmla="*/ 526376 h 607074"/>
              <a:gd name="connsiteX52" fmla="*/ 5038 w 323214"/>
              <a:gd name="connsiteY52" fmla="*/ 456867 h 607074"/>
              <a:gd name="connsiteX53" fmla="*/ 4699 w 323214"/>
              <a:gd name="connsiteY53" fmla="*/ 456302 h 607074"/>
              <a:gd name="connsiteX54" fmla="*/ 4246 w 323214"/>
              <a:gd name="connsiteY54" fmla="*/ 455963 h 607074"/>
              <a:gd name="connsiteX55" fmla="*/ 4246 w 323214"/>
              <a:gd name="connsiteY55" fmla="*/ 450085 h 607074"/>
              <a:gd name="connsiteX56" fmla="*/ 77851 w 323214"/>
              <a:gd name="connsiteY56" fmla="*/ 376621 h 607074"/>
              <a:gd name="connsiteX57" fmla="*/ 8209 w 323214"/>
              <a:gd name="connsiteY57" fmla="*/ 306999 h 607074"/>
              <a:gd name="connsiteX58" fmla="*/ 6964 w 323214"/>
              <a:gd name="connsiteY58" fmla="*/ 303947 h 607074"/>
              <a:gd name="connsiteX59" fmla="*/ 7983 w 323214"/>
              <a:gd name="connsiteY59" fmla="*/ 300104 h 607074"/>
              <a:gd name="connsiteX60" fmla="*/ 81588 w 323214"/>
              <a:gd name="connsiteY60" fmla="*/ 226640 h 607074"/>
              <a:gd name="connsiteX61" fmla="*/ 11946 w 323214"/>
              <a:gd name="connsiteY61" fmla="*/ 157131 h 607074"/>
              <a:gd name="connsiteX62" fmla="*/ 11493 w 323214"/>
              <a:gd name="connsiteY62" fmla="*/ 156453 h 607074"/>
              <a:gd name="connsiteX63" fmla="*/ 11153 w 323214"/>
              <a:gd name="connsiteY63" fmla="*/ 156226 h 607074"/>
              <a:gd name="connsiteX64" fmla="*/ 11153 w 323214"/>
              <a:gd name="connsiteY64" fmla="*/ 150236 h 607074"/>
              <a:gd name="connsiteX65" fmla="*/ 84646 w 323214"/>
              <a:gd name="connsiteY65" fmla="*/ 76771 h 607074"/>
              <a:gd name="connsiteX66" fmla="*/ 15004 w 323214"/>
              <a:gd name="connsiteY66" fmla="*/ 7263 h 607074"/>
              <a:gd name="connsiteX67" fmla="*/ 15004 w 323214"/>
              <a:gd name="connsiteY67" fmla="*/ 1272 h 607074"/>
              <a:gd name="connsiteX68" fmla="*/ 129172 w 323214"/>
              <a:gd name="connsiteY68" fmla="*/ 1230 h 607074"/>
              <a:gd name="connsiteX69" fmla="*/ 135171 w 323214"/>
              <a:gd name="connsiteY69" fmla="*/ 1230 h 607074"/>
              <a:gd name="connsiteX70" fmla="*/ 207837 w 323214"/>
              <a:gd name="connsiteY70" fmla="*/ 73796 h 607074"/>
              <a:gd name="connsiteX71" fmla="*/ 207837 w 323214"/>
              <a:gd name="connsiteY71" fmla="*/ 79787 h 607074"/>
              <a:gd name="connsiteX72" fmla="*/ 134265 w 323214"/>
              <a:gd name="connsiteY72" fmla="*/ 153256 h 607074"/>
              <a:gd name="connsiteX73" fmla="*/ 204781 w 323214"/>
              <a:gd name="connsiteY73" fmla="*/ 223674 h 607074"/>
              <a:gd name="connsiteX74" fmla="*/ 204781 w 323214"/>
              <a:gd name="connsiteY74" fmla="*/ 229665 h 607074"/>
              <a:gd name="connsiteX75" fmla="*/ 130756 w 323214"/>
              <a:gd name="connsiteY75" fmla="*/ 303474 h 607074"/>
              <a:gd name="connsiteX76" fmla="*/ 201046 w 323214"/>
              <a:gd name="connsiteY76" fmla="*/ 373553 h 607074"/>
              <a:gd name="connsiteX77" fmla="*/ 201046 w 323214"/>
              <a:gd name="connsiteY77" fmla="*/ 379544 h 607074"/>
              <a:gd name="connsiteX78" fmla="*/ 127474 w 323214"/>
              <a:gd name="connsiteY78" fmla="*/ 453013 h 607074"/>
              <a:gd name="connsiteX79" fmla="*/ 197877 w 323214"/>
              <a:gd name="connsiteY79" fmla="*/ 523431 h 607074"/>
              <a:gd name="connsiteX80" fmla="*/ 197877 w 323214"/>
              <a:gd name="connsiteY80" fmla="*/ 529422 h 607074"/>
              <a:gd name="connsiteX81" fmla="*/ 121362 w 323214"/>
              <a:gd name="connsiteY81" fmla="*/ 605831 h 607074"/>
              <a:gd name="connsiteX82" fmla="*/ 118419 w 323214"/>
              <a:gd name="connsiteY82" fmla="*/ 607074 h 607074"/>
              <a:gd name="connsiteX83" fmla="*/ 115363 w 323214"/>
              <a:gd name="connsiteY83" fmla="*/ 605831 h 607074"/>
              <a:gd name="connsiteX84" fmla="*/ 115363 w 323214"/>
              <a:gd name="connsiteY84" fmla="*/ 599840 h 607074"/>
              <a:gd name="connsiteX85" fmla="*/ 188935 w 323214"/>
              <a:gd name="connsiteY85" fmla="*/ 526483 h 607074"/>
              <a:gd name="connsiteX86" fmla="*/ 119324 w 323214"/>
              <a:gd name="connsiteY86" fmla="*/ 456856 h 607074"/>
              <a:gd name="connsiteX87" fmla="*/ 118871 w 323214"/>
              <a:gd name="connsiteY87" fmla="*/ 456291 h 607074"/>
              <a:gd name="connsiteX88" fmla="*/ 118532 w 323214"/>
              <a:gd name="connsiteY88" fmla="*/ 456065 h 607074"/>
              <a:gd name="connsiteX89" fmla="*/ 118532 w 323214"/>
              <a:gd name="connsiteY89" fmla="*/ 450075 h 607074"/>
              <a:gd name="connsiteX90" fmla="*/ 192104 w 323214"/>
              <a:gd name="connsiteY90" fmla="*/ 376605 h 607074"/>
              <a:gd name="connsiteX91" fmla="*/ 122380 w 323214"/>
              <a:gd name="connsiteY91" fmla="*/ 306978 h 607074"/>
              <a:gd name="connsiteX92" fmla="*/ 121135 w 323214"/>
              <a:gd name="connsiteY92" fmla="*/ 303926 h 607074"/>
              <a:gd name="connsiteX93" fmla="*/ 122267 w 323214"/>
              <a:gd name="connsiteY93" fmla="*/ 300083 h 607074"/>
              <a:gd name="connsiteX94" fmla="*/ 195839 w 323214"/>
              <a:gd name="connsiteY94" fmla="*/ 226613 h 607074"/>
              <a:gd name="connsiteX95" fmla="*/ 126115 w 323214"/>
              <a:gd name="connsiteY95" fmla="*/ 157100 h 607074"/>
              <a:gd name="connsiteX96" fmla="*/ 125663 w 323214"/>
              <a:gd name="connsiteY96" fmla="*/ 156421 h 607074"/>
              <a:gd name="connsiteX97" fmla="*/ 125323 w 323214"/>
              <a:gd name="connsiteY97" fmla="*/ 156195 h 607074"/>
              <a:gd name="connsiteX98" fmla="*/ 125323 w 323214"/>
              <a:gd name="connsiteY98" fmla="*/ 150205 h 607074"/>
              <a:gd name="connsiteX99" fmla="*/ 198895 w 323214"/>
              <a:gd name="connsiteY99" fmla="*/ 76735 h 607074"/>
              <a:gd name="connsiteX100" fmla="*/ 129172 w 323214"/>
              <a:gd name="connsiteY100" fmla="*/ 7221 h 607074"/>
              <a:gd name="connsiteX101" fmla="*/ 129172 w 323214"/>
              <a:gd name="connsiteY101" fmla="*/ 123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214" h="607074">
                <a:moveTo>
                  <a:pt x="243276" y="1272"/>
                </a:moveTo>
                <a:cubicBezTo>
                  <a:pt x="244973" y="-423"/>
                  <a:pt x="247690" y="-423"/>
                  <a:pt x="249275" y="1272"/>
                </a:cubicBezTo>
                <a:lnTo>
                  <a:pt x="321941" y="73833"/>
                </a:lnTo>
                <a:cubicBezTo>
                  <a:pt x="323639" y="75415"/>
                  <a:pt x="323639" y="78128"/>
                  <a:pt x="321941" y="79823"/>
                </a:cubicBezTo>
                <a:lnTo>
                  <a:pt x="248369" y="153288"/>
                </a:lnTo>
                <a:lnTo>
                  <a:pt x="318885" y="223701"/>
                </a:lnTo>
                <a:cubicBezTo>
                  <a:pt x="320470" y="225283"/>
                  <a:pt x="320470" y="227996"/>
                  <a:pt x="318885" y="229691"/>
                </a:cubicBezTo>
                <a:lnTo>
                  <a:pt x="244973" y="303495"/>
                </a:lnTo>
                <a:lnTo>
                  <a:pt x="315150" y="373569"/>
                </a:lnTo>
                <a:cubicBezTo>
                  <a:pt x="316848" y="375264"/>
                  <a:pt x="316848" y="377977"/>
                  <a:pt x="315150" y="379559"/>
                </a:cubicBezTo>
                <a:lnTo>
                  <a:pt x="241578" y="453024"/>
                </a:lnTo>
                <a:lnTo>
                  <a:pt x="312094" y="523437"/>
                </a:lnTo>
                <a:cubicBezTo>
                  <a:pt x="313678" y="525133"/>
                  <a:pt x="313678" y="527845"/>
                  <a:pt x="312094" y="529427"/>
                </a:cubicBezTo>
                <a:lnTo>
                  <a:pt x="235579" y="605831"/>
                </a:lnTo>
                <a:cubicBezTo>
                  <a:pt x="234673" y="606735"/>
                  <a:pt x="233655" y="607074"/>
                  <a:pt x="232523" y="607074"/>
                </a:cubicBezTo>
                <a:cubicBezTo>
                  <a:pt x="231504" y="607074"/>
                  <a:pt x="230372" y="606735"/>
                  <a:pt x="229580" y="605831"/>
                </a:cubicBezTo>
                <a:cubicBezTo>
                  <a:pt x="227882" y="604248"/>
                  <a:pt x="227882" y="601536"/>
                  <a:pt x="229580" y="599841"/>
                </a:cubicBezTo>
                <a:lnTo>
                  <a:pt x="303152" y="526376"/>
                </a:lnTo>
                <a:lnTo>
                  <a:pt x="233428" y="456867"/>
                </a:lnTo>
                <a:cubicBezTo>
                  <a:pt x="233202" y="456641"/>
                  <a:pt x="233202" y="456415"/>
                  <a:pt x="232975" y="456302"/>
                </a:cubicBezTo>
                <a:cubicBezTo>
                  <a:pt x="232862" y="456189"/>
                  <a:pt x="232749" y="456189"/>
                  <a:pt x="232636" y="455963"/>
                </a:cubicBezTo>
                <a:cubicBezTo>
                  <a:pt x="231051" y="454380"/>
                  <a:pt x="231051" y="451668"/>
                  <a:pt x="232636" y="450085"/>
                </a:cubicBezTo>
                <a:lnTo>
                  <a:pt x="306208" y="376621"/>
                </a:lnTo>
                <a:lnTo>
                  <a:pt x="236484" y="306999"/>
                </a:lnTo>
                <a:cubicBezTo>
                  <a:pt x="235692" y="306208"/>
                  <a:pt x="235239" y="305077"/>
                  <a:pt x="235239" y="303947"/>
                </a:cubicBezTo>
                <a:cubicBezTo>
                  <a:pt x="235013" y="302591"/>
                  <a:pt x="235352" y="301122"/>
                  <a:pt x="236371" y="300104"/>
                </a:cubicBezTo>
                <a:lnTo>
                  <a:pt x="309943" y="226640"/>
                </a:lnTo>
                <a:lnTo>
                  <a:pt x="240219" y="157131"/>
                </a:lnTo>
                <a:cubicBezTo>
                  <a:pt x="239993" y="156905"/>
                  <a:pt x="239993" y="156679"/>
                  <a:pt x="239880" y="156453"/>
                </a:cubicBezTo>
                <a:cubicBezTo>
                  <a:pt x="239654" y="156339"/>
                  <a:pt x="239540" y="156339"/>
                  <a:pt x="239427" y="156226"/>
                </a:cubicBezTo>
                <a:cubicBezTo>
                  <a:pt x="237843" y="154531"/>
                  <a:pt x="237843" y="151932"/>
                  <a:pt x="239427" y="150236"/>
                </a:cubicBezTo>
                <a:lnTo>
                  <a:pt x="312999" y="76771"/>
                </a:lnTo>
                <a:lnTo>
                  <a:pt x="243276" y="7263"/>
                </a:lnTo>
                <a:cubicBezTo>
                  <a:pt x="241691" y="5567"/>
                  <a:pt x="241691" y="2855"/>
                  <a:pt x="243276" y="1272"/>
                </a:cubicBezTo>
                <a:close/>
                <a:moveTo>
                  <a:pt x="15004" y="1272"/>
                </a:moveTo>
                <a:cubicBezTo>
                  <a:pt x="16589" y="-423"/>
                  <a:pt x="19307" y="-423"/>
                  <a:pt x="21005" y="1272"/>
                </a:cubicBezTo>
                <a:lnTo>
                  <a:pt x="93705" y="73833"/>
                </a:lnTo>
                <a:cubicBezTo>
                  <a:pt x="95290" y="75415"/>
                  <a:pt x="95290" y="78128"/>
                  <a:pt x="93705" y="79823"/>
                </a:cubicBezTo>
                <a:lnTo>
                  <a:pt x="19986" y="153288"/>
                </a:lnTo>
                <a:lnTo>
                  <a:pt x="90534" y="223701"/>
                </a:lnTo>
                <a:cubicBezTo>
                  <a:pt x="92233" y="225283"/>
                  <a:pt x="92233" y="227996"/>
                  <a:pt x="90534" y="229691"/>
                </a:cubicBezTo>
                <a:lnTo>
                  <a:pt x="16589" y="303495"/>
                </a:lnTo>
                <a:lnTo>
                  <a:pt x="86797" y="373569"/>
                </a:lnTo>
                <a:cubicBezTo>
                  <a:pt x="88496" y="375264"/>
                  <a:pt x="88496" y="377977"/>
                  <a:pt x="86797" y="379559"/>
                </a:cubicBezTo>
                <a:lnTo>
                  <a:pt x="13192" y="453024"/>
                </a:lnTo>
                <a:lnTo>
                  <a:pt x="83740" y="523437"/>
                </a:lnTo>
                <a:cubicBezTo>
                  <a:pt x="85438" y="525133"/>
                  <a:pt x="85438" y="527845"/>
                  <a:pt x="83740" y="529427"/>
                </a:cubicBezTo>
                <a:lnTo>
                  <a:pt x="7190" y="605831"/>
                </a:lnTo>
                <a:cubicBezTo>
                  <a:pt x="6397" y="606735"/>
                  <a:pt x="5265" y="607074"/>
                  <a:pt x="4133" y="607074"/>
                </a:cubicBezTo>
                <a:cubicBezTo>
                  <a:pt x="3113" y="607074"/>
                  <a:pt x="1981" y="606735"/>
                  <a:pt x="1188" y="605831"/>
                </a:cubicBezTo>
                <a:cubicBezTo>
                  <a:pt x="-397" y="604248"/>
                  <a:pt x="-397" y="601536"/>
                  <a:pt x="1188" y="599841"/>
                </a:cubicBezTo>
                <a:lnTo>
                  <a:pt x="74794" y="526376"/>
                </a:lnTo>
                <a:lnTo>
                  <a:pt x="5038" y="456867"/>
                </a:lnTo>
                <a:cubicBezTo>
                  <a:pt x="4925" y="456641"/>
                  <a:pt x="4812" y="456415"/>
                  <a:pt x="4699" y="456302"/>
                </a:cubicBezTo>
                <a:cubicBezTo>
                  <a:pt x="4586" y="456189"/>
                  <a:pt x="4359" y="456189"/>
                  <a:pt x="4246" y="455963"/>
                </a:cubicBezTo>
                <a:cubicBezTo>
                  <a:pt x="2660" y="454380"/>
                  <a:pt x="2660" y="451668"/>
                  <a:pt x="4246" y="450085"/>
                </a:cubicBezTo>
                <a:lnTo>
                  <a:pt x="77851" y="376621"/>
                </a:lnTo>
                <a:lnTo>
                  <a:pt x="8209" y="306999"/>
                </a:lnTo>
                <a:cubicBezTo>
                  <a:pt x="7303" y="306208"/>
                  <a:pt x="6964" y="305077"/>
                  <a:pt x="6964" y="303947"/>
                </a:cubicBezTo>
                <a:cubicBezTo>
                  <a:pt x="6624" y="302591"/>
                  <a:pt x="6964" y="301122"/>
                  <a:pt x="7983" y="300104"/>
                </a:cubicBezTo>
                <a:lnTo>
                  <a:pt x="81588" y="226640"/>
                </a:lnTo>
                <a:lnTo>
                  <a:pt x="11946" y="157131"/>
                </a:lnTo>
                <a:cubicBezTo>
                  <a:pt x="11720" y="156905"/>
                  <a:pt x="11606" y="156679"/>
                  <a:pt x="11493" y="156453"/>
                </a:cubicBezTo>
                <a:cubicBezTo>
                  <a:pt x="11380" y="156339"/>
                  <a:pt x="11267" y="156339"/>
                  <a:pt x="11153" y="156226"/>
                </a:cubicBezTo>
                <a:cubicBezTo>
                  <a:pt x="9455" y="154531"/>
                  <a:pt x="9455" y="151932"/>
                  <a:pt x="11153" y="150236"/>
                </a:cubicBezTo>
                <a:lnTo>
                  <a:pt x="84646" y="76771"/>
                </a:lnTo>
                <a:lnTo>
                  <a:pt x="15004" y="7263"/>
                </a:lnTo>
                <a:cubicBezTo>
                  <a:pt x="13305" y="5567"/>
                  <a:pt x="13305" y="2855"/>
                  <a:pt x="15004" y="1272"/>
                </a:cubicBezTo>
                <a:close/>
                <a:moveTo>
                  <a:pt x="129172" y="1230"/>
                </a:moveTo>
                <a:cubicBezTo>
                  <a:pt x="130869" y="-352"/>
                  <a:pt x="133586" y="-352"/>
                  <a:pt x="135171" y="1230"/>
                </a:cubicBezTo>
                <a:lnTo>
                  <a:pt x="207837" y="73796"/>
                </a:lnTo>
                <a:cubicBezTo>
                  <a:pt x="209535" y="75491"/>
                  <a:pt x="209535" y="78091"/>
                  <a:pt x="207837" y="79787"/>
                </a:cubicBezTo>
                <a:lnTo>
                  <a:pt x="134265" y="153256"/>
                </a:lnTo>
                <a:lnTo>
                  <a:pt x="204781" y="223674"/>
                </a:lnTo>
                <a:cubicBezTo>
                  <a:pt x="206366" y="225257"/>
                  <a:pt x="206366" y="227970"/>
                  <a:pt x="204781" y="229665"/>
                </a:cubicBezTo>
                <a:lnTo>
                  <a:pt x="130756" y="303474"/>
                </a:lnTo>
                <a:lnTo>
                  <a:pt x="201046" y="373553"/>
                </a:lnTo>
                <a:cubicBezTo>
                  <a:pt x="202631" y="375248"/>
                  <a:pt x="202631" y="377961"/>
                  <a:pt x="201046" y="379544"/>
                </a:cubicBezTo>
                <a:lnTo>
                  <a:pt x="127474" y="453013"/>
                </a:lnTo>
                <a:lnTo>
                  <a:pt x="197877" y="523431"/>
                </a:lnTo>
                <a:cubicBezTo>
                  <a:pt x="199574" y="525127"/>
                  <a:pt x="199574" y="527840"/>
                  <a:pt x="197877" y="529422"/>
                </a:cubicBezTo>
                <a:lnTo>
                  <a:pt x="121362" y="605831"/>
                </a:lnTo>
                <a:cubicBezTo>
                  <a:pt x="120569" y="606735"/>
                  <a:pt x="119437" y="607074"/>
                  <a:pt x="118419" y="607074"/>
                </a:cubicBezTo>
                <a:cubicBezTo>
                  <a:pt x="117287" y="607074"/>
                  <a:pt x="116268" y="606735"/>
                  <a:pt x="115363" y="605831"/>
                </a:cubicBezTo>
                <a:cubicBezTo>
                  <a:pt x="113778" y="604248"/>
                  <a:pt x="113778" y="601535"/>
                  <a:pt x="115363" y="599840"/>
                </a:cubicBezTo>
                <a:lnTo>
                  <a:pt x="188935" y="526483"/>
                </a:lnTo>
                <a:lnTo>
                  <a:pt x="119324" y="456856"/>
                </a:lnTo>
                <a:cubicBezTo>
                  <a:pt x="119098" y="456743"/>
                  <a:pt x="118985" y="456404"/>
                  <a:pt x="118871" y="456291"/>
                </a:cubicBezTo>
                <a:cubicBezTo>
                  <a:pt x="118758" y="456178"/>
                  <a:pt x="118645" y="456178"/>
                  <a:pt x="118532" y="456065"/>
                </a:cubicBezTo>
                <a:cubicBezTo>
                  <a:pt x="116834" y="454370"/>
                  <a:pt x="116834" y="451657"/>
                  <a:pt x="118532" y="450075"/>
                </a:cubicBezTo>
                <a:lnTo>
                  <a:pt x="192104" y="376605"/>
                </a:lnTo>
                <a:lnTo>
                  <a:pt x="122380" y="306978"/>
                </a:lnTo>
                <a:cubicBezTo>
                  <a:pt x="121588" y="306187"/>
                  <a:pt x="121135" y="305056"/>
                  <a:pt x="121135" y="303926"/>
                </a:cubicBezTo>
                <a:cubicBezTo>
                  <a:pt x="120909" y="302570"/>
                  <a:pt x="121248" y="301100"/>
                  <a:pt x="122267" y="300083"/>
                </a:cubicBezTo>
                <a:lnTo>
                  <a:pt x="195839" y="226613"/>
                </a:lnTo>
                <a:lnTo>
                  <a:pt x="126115" y="157100"/>
                </a:lnTo>
                <a:cubicBezTo>
                  <a:pt x="125889" y="156873"/>
                  <a:pt x="125889" y="156647"/>
                  <a:pt x="125663" y="156421"/>
                </a:cubicBezTo>
                <a:cubicBezTo>
                  <a:pt x="125550" y="156308"/>
                  <a:pt x="125436" y="156308"/>
                  <a:pt x="125323" y="156195"/>
                </a:cubicBezTo>
                <a:cubicBezTo>
                  <a:pt x="123739" y="154613"/>
                  <a:pt x="123739" y="151900"/>
                  <a:pt x="125323" y="150205"/>
                </a:cubicBezTo>
                <a:lnTo>
                  <a:pt x="198895" y="76735"/>
                </a:lnTo>
                <a:lnTo>
                  <a:pt x="129172" y="7221"/>
                </a:lnTo>
                <a:cubicBezTo>
                  <a:pt x="127587" y="5526"/>
                  <a:pt x="127587" y="2926"/>
                  <a:pt x="129172" y="1230"/>
                </a:cubicBezTo>
                <a:close/>
              </a:path>
            </a:pathLst>
          </a:custGeom>
          <a:solidFill>
            <a:schemeClr val="accent1"/>
          </a:solidFill>
          <a:ln>
            <a:noFill/>
          </a:ln>
        </p:spPr>
      </p:sp>
      <p:sp>
        <p:nvSpPr>
          <p:cNvPr id="15" name="remodel_104697"/>
          <p:cNvSpPr>
            <a:spLocks noChangeAspect="1"/>
          </p:cNvSpPr>
          <p:nvPr/>
        </p:nvSpPr>
        <p:spPr bwMode="auto">
          <a:xfrm>
            <a:off x="3317976" y="4186872"/>
            <a:ext cx="1873047" cy="1599115"/>
          </a:xfrm>
          <a:custGeom>
            <a:avLst/>
            <a:gdLst>
              <a:gd name="T0" fmla="*/ 4019 w 4019"/>
              <a:gd name="T1" fmla="*/ 1485 h 3437"/>
              <a:gd name="T2" fmla="*/ 3899 w 4019"/>
              <a:gd name="T3" fmla="*/ 919 h 3437"/>
              <a:gd name="T4" fmla="*/ 3333 w 4019"/>
              <a:gd name="T5" fmla="*/ 1039 h 3437"/>
              <a:gd name="T6" fmla="*/ 2764 w 4019"/>
              <a:gd name="T7" fmla="*/ 1136 h 3437"/>
              <a:gd name="T8" fmla="*/ 2867 w 4019"/>
              <a:gd name="T9" fmla="*/ 686 h 3437"/>
              <a:gd name="T10" fmla="*/ 2987 w 4019"/>
              <a:gd name="T11" fmla="*/ 120 h 3437"/>
              <a:gd name="T12" fmla="*/ 2421 w 4019"/>
              <a:gd name="T13" fmla="*/ 0 h 3437"/>
              <a:gd name="T14" fmla="*/ 2301 w 4019"/>
              <a:gd name="T15" fmla="*/ 223 h 3437"/>
              <a:gd name="T16" fmla="*/ 686 w 4019"/>
              <a:gd name="T17" fmla="*/ 120 h 3437"/>
              <a:gd name="T18" fmla="*/ 120 w 4019"/>
              <a:gd name="T19" fmla="*/ 0 h 3437"/>
              <a:gd name="T20" fmla="*/ 0 w 4019"/>
              <a:gd name="T21" fmla="*/ 566 h 3437"/>
              <a:gd name="T22" fmla="*/ 223 w 4019"/>
              <a:gd name="T23" fmla="*/ 686 h 3437"/>
              <a:gd name="T24" fmla="*/ 120 w 4019"/>
              <a:gd name="T25" fmla="*/ 1800 h 3437"/>
              <a:gd name="T26" fmla="*/ 0 w 4019"/>
              <a:gd name="T27" fmla="*/ 2366 h 3437"/>
              <a:gd name="T28" fmla="*/ 566 w 4019"/>
              <a:gd name="T29" fmla="*/ 2486 h 3437"/>
              <a:gd name="T30" fmla="*/ 686 w 4019"/>
              <a:gd name="T31" fmla="*/ 2301 h 3437"/>
              <a:gd name="T32" fmla="*/ 1255 w 4019"/>
              <a:gd name="T33" fmla="*/ 2751 h 3437"/>
              <a:gd name="T34" fmla="*/ 1032 w 4019"/>
              <a:gd name="T35" fmla="*/ 2871 h 3437"/>
              <a:gd name="T36" fmla="*/ 1152 w 4019"/>
              <a:gd name="T37" fmla="*/ 3437 h 3437"/>
              <a:gd name="T38" fmla="*/ 1718 w 4019"/>
              <a:gd name="T39" fmla="*/ 3317 h 3437"/>
              <a:gd name="T40" fmla="*/ 3333 w 4019"/>
              <a:gd name="T41" fmla="*/ 3214 h 3437"/>
              <a:gd name="T42" fmla="*/ 3453 w 4019"/>
              <a:gd name="T43" fmla="*/ 3437 h 3437"/>
              <a:gd name="T44" fmla="*/ 4019 w 4019"/>
              <a:gd name="T45" fmla="*/ 3317 h 3437"/>
              <a:gd name="T46" fmla="*/ 3899 w 4019"/>
              <a:gd name="T47" fmla="*/ 2751 h 3437"/>
              <a:gd name="T48" fmla="*/ 3796 w 4019"/>
              <a:gd name="T49" fmla="*/ 1605 h 3437"/>
              <a:gd name="T50" fmla="*/ 3779 w 4019"/>
              <a:gd name="T51" fmla="*/ 1365 h 3437"/>
              <a:gd name="T52" fmla="*/ 3573 w 4019"/>
              <a:gd name="T53" fmla="*/ 1159 h 3437"/>
              <a:gd name="T54" fmla="*/ 3779 w 4019"/>
              <a:gd name="T55" fmla="*/ 1365 h 3437"/>
              <a:gd name="T56" fmla="*/ 240 w 4019"/>
              <a:gd name="T57" fmla="*/ 2040 h 3437"/>
              <a:gd name="T58" fmla="*/ 446 w 4019"/>
              <a:gd name="T59" fmla="*/ 2246 h 3437"/>
              <a:gd name="T60" fmla="*/ 566 w 4019"/>
              <a:gd name="T61" fmla="*/ 1800 h 3437"/>
              <a:gd name="T62" fmla="*/ 463 w 4019"/>
              <a:gd name="T63" fmla="*/ 686 h 3437"/>
              <a:gd name="T64" fmla="*/ 686 w 4019"/>
              <a:gd name="T65" fmla="*/ 566 h 3437"/>
              <a:gd name="T66" fmla="*/ 2301 w 4019"/>
              <a:gd name="T67" fmla="*/ 463 h 3437"/>
              <a:gd name="T68" fmla="*/ 2421 w 4019"/>
              <a:gd name="T69" fmla="*/ 686 h 3437"/>
              <a:gd name="T70" fmla="*/ 2524 w 4019"/>
              <a:gd name="T71" fmla="*/ 1838 h 3437"/>
              <a:gd name="T72" fmla="*/ 2301 w 4019"/>
              <a:gd name="T73" fmla="*/ 1958 h 3437"/>
              <a:gd name="T74" fmla="*/ 686 w 4019"/>
              <a:gd name="T75" fmla="*/ 2061 h 3437"/>
              <a:gd name="T76" fmla="*/ 566 w 4019"/>
              <a:gd name="T77" fmla="*/ 1800 h 3437"/>
              <a:gd name="T78" fmla="*/ 240 w 4019"/>
              <a:gd name="T79" fmla="*/ 446 h 3437"/>
              <a:gd name="T80" fmla="*/ 446 w 4019"/>
              <a:gd name="T81" fmla="*/ 240 h 3437"/>
              <a:gd name="T82" fmla="*/ 2747 w 4019"/>
              <a:gd name="T83" fmla="*/ 240 h 3437"/>
              <a:gd name="T84" fmla="*/ 2541 w 4019"/>
              <a:gd name="T85" fmla="*/ 446 h 3437"/>
              <a:gd name="T86" fmla="*/ 2747 w 4019"/>
              <a:gd name="T87" fmla="*/ 240 h 3437"/>
              <a:gd name="T88" fmla="*/ 2541 w 4019"/>
              <a:gd name="T89" fmla="*/ 2284 h 3437"/>
              <a:gd name="T90" fmla="*/ 2747 w 4019"/>
              <a:gd name="T91" fmla="*/ 2078 h 3437"/>
              <a:gd name="T92" fmla="*/ 1272 w 4019"/>
              <a:gd name="T93" fmla="*/ 2991 h 3437"/>
              <a:gd name="T94" fmla="*/ 1478 w 4019"/>
              <a:gd name="T95" fmla="*/ 3197 h 3437"/>
              <a:gd name="T96" fmla="*/ 1272 w 4019"/>
              <a:gd name="T97" fmla="*/ 2991 h 3437"/>
              <a:gd name="T98" fmla="*/ 3573 w 4019"/>
              <a:gd name="T99" fmla="*/ 3197 h 3437"/>
              <a:gd name="T100" fmla="*/ 3779 w 4019"/>
              <a:gd name="T101" fmla="*/ 2991 h 3437"/>
              <a:gd name="T102" fmla="*/ 3556 w 4019"/>
              <a:gd name="T103" fmla="*/ 2751 h 3437"/>
              <a:gd name="T104" fmla="*/ 3333 w 4019"/>
              <a:gd name="T105" fmla="*/ 2871 h 3437"/>
              <a:gd name="T106" fmla="*/ 1718 w 4019"/>
              <a:gd name="T107" fmla="*/ 2974 h 3437"/>
              <a:gd name="T108" fmla="*/ 1598 w 4019"/>
              <a:gd name="T109" fmla="*/ 2751 h 3437"/>
              <a:gd name="T110" fmla="*/ 1495 w 4019"/>
              <a:gd name="T111" fmla="*/ 2301 h 3437"/>
              <a:gd name="T112" fmla="*/ 2301 w 4019"/>
              <a:gd name="T113" fmla="*/ 2404 h 3437"/>
              <a:gd name="T114" fmla="*/ 2867 w 4019"/>
              <a:gd name="T115" fmla="*/ 2524 h 3437"/>
              <a:gd name="T116" fmla="*/ 2987 w 4019"/>
              <a:gd name="T117" fmla="*/ 1958 h 3437"/>
              <a:gd name="T118" fmla="*/ 2764 w 4019"/>
              <a:gd name="T119" fmla="*/ 1838 h 3437"/>
              <a:gd name="T120" fmla="*/ 3333 w 4019"/>
              <a:gd name="T121" fmla="*/ 1376 h 3437"/>
              <a:gd name="T122" fmla="*/ 3453 w 4019"/>
              <a:gd name="T123" fmla="*/ 1605 h 3437"/>
              <a:gd name="T124" fmla="*/ 3556 w 4019"/>
              <a:gd name="T125" fmla="*/ 2751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9" h="3437">
                <a:moveTo>
                  <a:pt x="3899" y="1605"/>
                </a:moveTo>
                <a:cubicBezTo>
                  <a:pt x="3965" y="1605"/>
                  <a:pt x="4019" y="1551"/>
                  <a:pt x="4019" y="1485"/>
                </a:cubicBezTo>
                <a:lnTo>
                  <a:pt x="4019" y="1039"/>
                </a:lnTo>
                <a:cubicBezTo>
                  <a:pt x="4019" y="973"/>
                  <a:pt x="3965" y="919"/>
                  <a:pt x="3899" y="919"/>
                </a:cubicBezTo>
                <a:lnTo>
                  <a:pt x="3453" y="919"/>
                </a:lnTo>
                <a:cubicBezTo>
                  <a:pt x="3387" y="919"/>
                  <a:pt x="3333" y="973"/>
                  <a:pt x="3333" y="1039"/>
                </a:cubicBezTo>
                <a:lnTo>
                  <a:pt x="3333" y="1136"/>
                </a:lnTo>
                <a:lnTo>
                  <a:pt x="2764" y="1136"/>
                </a:lnTo>
                <a:lnTo>
                  <a:pt x="2764" y="686"/>
                </a:lnTo>
                <a:lnTo>
                  <a:pt x="2867" y="686"/>
                </a:lnTo>
                <a:cubicBezTo>
                  <a:pt x="2934" y="686"/>
                  <a:pt x="2987" y="632"/>
                  <a:pt x="2987" y="566"/>
                </a:cubicBezTo>
                <a:lnTo>
                  <a:pt x="2987" y="120"/>
                </a:lnTo>
                <a:cubicBezTo>
                  <a:pt x="2987" y="54"/>
                  <a:pt x="2934" y="0"/>
                  <a:pt x="2867" y="0"/>
                </a:cubicBezTo>
                <a:lnTo>
                  <a:pt x="2421" y="0"/>
                </a:lnTo>
                <a:cubicBezTo>
                  <a:pt x="2355" y="0"/>
                  <a:pt x="2301" y="54"/>
                  <a:pt x="2301" y="120"/>
                </a:cubicBezTo>
                <a:lnTo>
                  <a:pt x="2301" y="223"/>
                </a:lnTo>
                <a:lnTo>
                  <a:pt x="686" y="223"/>
                </a:lnTo>
                <a:lnTo>
                  <a:pt x="686" y="120"/>
                </a:lnTo>
                <a:cubicBezTo>
                  <a:pt x="686" y="54"/>
                  <a:pt x="632" y="0"/>
                  <a:pt x="566" y="0"/>
                </a:cubicBezTo>
                <a:lnTo>
                  <a:pt x="120" y="0"/>
                </a:lnTo>
                <a:cubicBezTo>
                  <a:pt x="54" y="0"/>
                  <a:pt x="0" y="54"/>
                  <a:pt x="0" y="120"/>
                </a:cubicBezTo>
                <a:lnTo>
                  <a:pt x="0" y="566"/>
                </a:lnTo>
                <a:cubicBezTo>
                  <a:pt x="0" y="632"/>
                  <a:pt x="54" y="686"/>
                  <a:pt x="120" y="686"/>
                </a:cubicBezTo>
                <a:lnTo>
                  <a:pt x="223" y="686"/>
                </a:lnTo>
                <a:lnTo>
                  <a:pt x="223" y="1800"/>
                </a:lnTo>
                <a:lnTo>
                  <a:pt x="120" y="1800"/>
                </a:lnTo>
                <a:cubicBezTo>
                  <a:pt x="54" y="1800"/>
                  <a:pt x="0" y="1854"/>
                  <a:pt x="0" y="1920"/>
                </a:cubicBezTo>
                <a:lnTo>
                  <a:pt x="0" y="2366"/>
                </a:lnTo>
                <a:cubicBezTo>
                  <a:pt x="0" y="2432"/>
                  <a:pt x="54" y="2486"/>
                  <a:pt x="120" y="2486"/>
                </a:cubicBezTo>
                <a:lnTo>
                  <a:pt x="566" y="2486"/>
                </a:lnTo>
                <a:cubicBezTo>
                  <a:pt x="632" y="2486"/>
                  <a:pt x="686" y="2432"/>
                  <a:pt x="686" y="2366"/>
                </a:cubicBezTo>
                <a:lnTo>
                  <a:pt x="686" y="2301"/>
                </a:lnTo>
                <a:lnTo>
                  <a:pt x="1255" y="2301"/>
                </a:lnTo>
                <a:lnTo>
                  <a:pt x="1255" y="2751"/>
                </a:lnTo>
                <a:lnTo>
                  <a:pt x="1152" y="2751"/>
                </a:lnTo>
                <a:cubicBezTo>
                  <a:pt x="1086" y="2751"/>
                  <a:pt x="1032" y="2805"/>
                  <a:pt x="1032" y="2871"/>
                </a:cubicBezTo>
                <a:lnTo>
                  <a:pt x="1032" y="3317"/>
                </a:lnTo>
                <a:cubicBezTo>
                  <a:pt x="1032" y="3383"/>
                  <a:pt x="1086" y="3437"/>
                  <a:pt x="1152" y="3437"/>
                </a:cubicBezTo>
                <a:lnTo>
                  <a:pt x="1598" y="3437"/>
                </a:lnTo>
                <a:cubicBezTo>
                  <a:pt x="1664" y="3437"/>
                  <a:pt x="1718" y="3383"/>
                  <a:pt x="1718" y="3317"/>
                </a:cubicBezTo>
                <a:lnTo>
                  <a:pt x="1718" y="3214"/>
                </a:lnTo>
                <a:lnTo>
                  <a:pt x="3333" y="3214"/>
                </a:lnTo>
                <a:lnTo>
                  <a:pt x="3333" y="3317"/>
                </a:lnTo>
                <a:cubicBezTo>
                  <a:pt x="3333" y="3383"/>
                  <a:pt x="3387" y="3437"/>
                  <a:pt x="3453" y="3437"/>
                </a:cubicBezTo>
                <a:lnTo>
                  <a:pt x="3899" y="3437"/>
                </a:lnTo>
                <a:cubicBezTo>
                  <a:pt x="3965" y="3437"/>
                  <a:pt x="4019" y="3383"/>
                  <a:pt x="4019" y="3317"/>
                </a:cubicBezTo>
                <a:lnTo>
                  <a:pt x="4019" y="2871"/>
                </a:lnTo>
                <a:cubicBezTo>
                  <a:pt x="4019" y="2805"/>
                  <a:pt x="3965" y="2751"/>
                  <a:pt x="3899" y="2751"/>
                </a:cubicBezTo>
                <a:lnTo>
                  <a:pt x="3796" y="2751"/>
                </a:lnTo>
                <a:lnTo>
                  <a:pt x="3796" y="1605"/>
                </a:lnTo>
                <a:lnTo>
                  <a:pt x="3899" y="1605"/>
                </a:lnTo>
                <a:close/>
                <a:moveTo>
                  <a:pt x="3779" y="1365"/>
                </a:moveTo>
                <a:lnTo>
                  <a:pt x="3573" y="1365"/>
                </a:lnTo>
                <a:lnTo>
                  <a:pt x="3573" y="1159"/>
                </a:lnTo>
                <a:lnTo>
                  <a:pt x="3779" y="1159"/>
                </a:lnTo>
                <a:lnTo>
                  <a:pt x="3779" y="1365"/>
                </a:lnTo>
                <a:close/>
                <a:moveTo>
                  <a:pt x="240" y="2246"/>
                </a:moveTo>
                <a:lnTo>
                  <a:pt x="240" y="2040"/>
                </a:lnTo>
                <a:lnTo>
                  <a:pt x="446" y="2040"/>
                </a:lnTo>
                <a:lnTo>
                  <a:pt x="446" y="2246"/>
                </a:lnTo>
                <a:lnTo>
                  <a:pt x="240" y="2246"/>
                </a:lnTo>
                <a:close/>
                <a:moveTo>
                  <a:pt x="566" y="1800"/>
                </a:moveTo>
                <a:lnTo>
                  <a:pt x="463" y="1800"/>
                </a:lnTo>
                <a:lnTo>
                  <a:pt x="463" y="686"/>
                </a:lnTo>
                <a:lnTo>
                  <a:pt x="566" y="686"/>
                </a:lnTo>
                <a:cubicBezTo>
                  <a:pt x="632" y="686"/>
                  <a:pt x="686" y="632"/>
                  <a:pt x="686" y="566"/>
                </a:cubicBezTo>
                <a:lnTo>
                  <a:pt x="686" y="463"/>
                </a:lnTo>
                <a:lnTo>
                  <a:pt x="2301" y="463"/>
                </a:lnTo>
                <a:lnTo>
                  <a:pt x="2301" y="566"/>
                </a:lnTo>
                <a:cubicBezTo>
                  <a:pt x="2301" y="632"/>
                  <a:pt x="2355" y="686"/>
                  <a:pt x="2421" y="686"/>
                </a:cubicBezTo>
                <a:lnTo>
                  <a:pt x="2524" y="686"/>
                </a:lnTo>
                <a:lnTo>
                  <a:pt x="2524" y="1838"/>
                </a:lnTo>
                <a:lnTo>
                  <a:pt x="2421" y="1838"/>
                </a:lnTo>
                <a:cubicBezTo>
                  <a:pt x="2355" y="1838"/>
                  <a:pt x="2301" y="1892"/>
                  <a:pt x="2301" y="1958"/>
                </a:cubicBezTo>
                <a:lnTo>
                  <a:pt x="2301" y="2061"/>
                </a:lnTo>
                <a:lnTo>
                  <a:pt x="686" y="2061"/>
                </a:lnTo>
                <a:lnTo>
                  <a:pt x="686" y="1920"/>
                </a:lnTo>
                <a:cubicBezTo>
                  <a:pt x="686" y="1854"/>
                  <a:pt x="632" y="1800"/>
                  <a:pt x="566" y="1800"/>
                </a:cubicBezTo>
                <a:close/>
                <a:moveTo>
                  <a:pt x="446" y="446"/>
                </a:moveTo>
                <a:lnTo>
                  <a:pt x="240" y="446"/>
                </a:lnTo>
                <a:lnTo>
                  <a:pt x="240" y="240"/>
                </a:lnTo>
                <a:lnTo>
                  <a:pt x="446" y="240"/>
                </a:lnTo>
                <a:lnTo>
                  <a:pt x="446" y="446"/>
                </a:lnTo>
                <a:close/>
                <a:moveTo>
                  <a:pt x="2747" y="240"/>
                </a:moveTo>
                <a:lnTo>
                  <a:pt x="2747" y="446"/>
                </a:lnTo>
                <a:lnTo>
                  <a:pt x="2541" y="446"/>
                </a:lnTo>
                <a:lnTo>
                  <a:pt x="2541" y="240"/>
                </a:lnTo>
                <a:lnTo>
                  <a:pt x="2747" y="240"/>
                </a:lnTo>
                <a:close/>
                <a:moveTo>
                  <a:pt x="2747" y="2284"/>
                </a:moveTo>
                <a:lnTo>
                  <a:pt x="2541" y="2284"/>
                </a:lnTo>
                <a:lnTo>
                  <a:pt x="2541" y="2078"/>
                </a:lnTo>
                <a:lnTo>
                  <a:pt x="2747" y="2078"/>
                </a:lnTo>
                <a:lnTo>
                  <a:pt x="2747" y="2284"/>
                </a:lnTo>
                <a:close/>
                <a:moveTo>
                  <a:pt x="1272" y="2991"/>
                </a:moveTo>
                <a:lnTo>
                  <a:pt x="1478" y="2991"/>
                </a:lnTo>
                <a:lnTo>
                  <a:pt x="1478" y="3197"/>
                </a:lnTo>
                <a:lnTo>
                  <a:pt x="1272" y="3197"/>
                </a:lnTo>
                <a:lnTo>
                  <a:pt x="1272" y="2991"/>
                </a:lnTo>
                <a:close/>
                <a:moveTo>
                  <a:pt x="3779" y="3197"/>
                </a:moveTo>
                <a:lnTo>
                  <a:pt x="3573" y="3197"/>
                </a:lnTo>
                <a:lnTo>
                  <a:pt x="3573" y="2991"/>
                </a:lnTo>
                <a:lnTo>
                  <a:pt x="3779" y="2991"/>
                </a:lnTo>
                <a:lnTo>
                  <a:pt x="3779" y="3197"/>
                </a:lnTo>
                <a:close/>
                <a:moveTo>
                  <a:pt x="3556" y="2751"/>
                </a:moveTo>
                <a:lnTo>
                  <a:pt x="3453" y="2751"/>
                </a:lnTo>
                <a:cubicBezTo>
                  <a:pt x="3387" y="2751"/>
                  <a:pt x="3333" y="2805"/>
                  <a:pt x="3333" y="2871"/>
                </a:cubicBezTo>
                <a:lnTo>
                  <a:pt x="3333" y="2974"/>
                </a:lnTo>
                <a:lnTo>
                  <a:pt x="1718" y="2974"/>
                </a:lnTo>
                <a:lnTo>
                  <a:pt x="1718" y="2871"/>
                </a:lnTo>
                <a:cubicBezTo>
                  <a:pt x="1718" y="2805"/>
                  <a:pt x="1664" y="2751"/>
                  <a:pt x="1598" y="2751"/>
                </a:cubicBezTo>
                <a:lnTo>
                  <a:pt x="1495" y="2751"/>
                </a:lnTo>
                <a:lnTo>
                  <a:pt x="1495" y="2301"/>
                </a:lnTo>
                <a:lnTo>
                  <a:pt x="2301" y="2301"/>
                </a:lnTo>
                <a:lnTo>
                  <a:pt x="2301" y="2404"/>
                </a:lnTo>
                <a:cubicBezTo>
                  <a:pt x="2301" y="2470"/>
                  <a:pt x="2355" y="2524"/>
                  <a:pt x="2421" y="2524"/>
                </a:cubicBezTo>
                <a:lnTo>
                  <a:pt x="2867" y="2524"/>
                </a:lnTo>
                <a:cubicBezTo>
                  <a:pt x="2934" y="2524"/>
                  <a:pt x="2987" y="2470"/>
                  <a:pt x="2987" y="2404"/>
                </a:cubicBezTo>
                <a:lnTo>
                  <a:pt x="2987" y="1958"/>
                </a:lnTo>
                <a:cubicBezTo>
                  <a:pt x="2987" y="1892"/>
                  <a:pt x="2934" y="1838"/>
                  <a:pt x="2867" y="1838"/>
                </a:cubicBezTo>
                <a:lnTo>
                  <a:pt x="2764" y="1838"/>
                </a:lnTo>
                <a:lnTo>
                  <a:pt x="2764" y="1376"/>
                </a:lnTo>
                <a:lnTo>
                  <a:pt x="3333" y="1376"/>
                </a:lnTo>
                <a:lnTo>
                  <a:pt x="3333" y="1485"/>
                </a:lnTo>
                <a:cubicBezTo>
                  <a:pt x="3333" y="1551"/>
                  <a:pt x="3387" y="1605"/>
                  <a:pt x="3453" y="1605"/>
                </a:cubicBezTo>
                <a:lnTo>
                  <a:pt x="3556" y="1605"/>
                </a:lnTo>
                <a:lnTo>
                  <a:pt x="3556" y="2751"/>
                </a:lnTo>
                <a:close/>
              </a:path>
            </a:pathLst>
          </a:custGeom>
          <a:solidFill>
            <a:schemeClr val="accent2">
              <a:lumMod val="60000"/>
              <a:lumOff val="40000"/>
            </a:schemeClr>
          </a:solidFill>
          <a:ln>
            <a:noFill/>
          </a:ln>
        </p:spPr>
      </p:sp>
      <p:sp>
        <p:nvSpPr>
          <p:cNvPr id="17" name="lower-case_318831"/>
          <p:cNvSpPr>
            <a:spLocks noChangeAspect="1"/>
          </p:cNvSpPr>
          <p:nvPr/>
        </p:nvSpPr>
        <p:spPr bwMode="auto">
          <a:xfrm>
            <a:off x="6319638" y="4049907"/>
            <a:ext cx="1873047" cy="1870218"/>
          </a:xfrm>
          <a:custGeom>
            <a:avLst/>
            <a:gdLst>
              <a:gd name="connsiteX0" fmla="*/ 354399 w 607639"/>
              <a:gd name="connsiteY0" fmla="*/ 252766 h 606722"/>
              <a:gd name="connsiteX1" fmla="*/ 506358 w 607639"/>
              <a:gd name="connsiteY1" fmla="*/ 252766 h 606722"/>
              <a:gd name="connsiteX2" fmla="*/ 531640 w 607639"/>
              <a:gd name="connsiteY2" fmla="*/ 278094 h 606722"/>
              <a:gd name="connsiteX3" fmla="*/ 531640 w 607639"/>
              <a:gd name="connsiteY3" fmla="*/ 303333 h 606722"/>
              <a:gd name="connsiteX4" fmla="*/ 506358 w 607639"/>
              <a:gd name="connsiteY4" fmla="*/ 328661 h 606722"/>
              <a:gd name="connsiteX5" fmla="*/ 480987 w 607639"/>
              <a:gd name="connsiteY5" fmla="*/ 303333 h 606722"/>
              <a:gd name="connsiteX6" fmla="*/ 455705 w 607639"/>
              <a:gd name="connsiteY6" fmla="*/ 303333 h 606722"/>
              <a:gd name="connsiteX7" fmla="*/ 455705 w 607639"/>
              <a:gd name="connsiteY7" fmla="*/ 455035 h 606722"/>
              <a:gd name="connsiteX8" fmla="*/ 480987 w 607639"/>
              <a:gd name="connsiteY8" fmla="*/ 480274 h 606722"/>
              <a:gd name="connsiteX9" fmla="*/ 455705 w 607639"/>
              <a:gd name="connsiteY9" fmla="*/ 505602 h 606722"/>
              <a:gd name="connsiteX10" fmla="*/ 430423 w 607639"/>
              <a:gd name="connsiteY10" fmla="*/ 505602 h 606722"/>
              <a:gd name="connsiteX11" fmla="*/ 430334 w 607639"/>
              <a:gd name="connsiteY11" fmla="*/ 505602 h 606722"/>
              <a:gd name="connsiteX12" fmla="*/ 405052 w 607639"/>
              <a:gd name="connsiteY12" fmla="*/ 505602 h 606722"/>
              <a:gd name="connsiteX13" fmla="*/ 379770 w 607639"/>
              <a:gd name="connsiteY13" fmla="*/ 480274 h 606722"/>
              <a:gd name="connsiteX14" fmla="*/ 405052 w 607639"/>
              <a:gd name="connsiteY14" fmla="*/ 455035 h 606722"/>
              <a:gd name="connsiteX15" fmla="*/ 405052 w 607639"/>
              <a:gd name="connsiteY15" fmla="*/ 303333 h 606722"/>
              <a:gd name="connsiteX16" fmla="*/ 379770 w 607639"/>
              <a:gd name="connsiteY16" fmla="*/ 303333 h 606722"/>
              <a:gd name="connsiteX17" fmla="*/ 354399 w 607639"/>
              <a:gd name="connsiteY17" fmla="*/ 328661 h 606722"/>
              <a:gd name="connsiteX18" fmla="*/ 329117 w 607639"/>
              <a:gd name="connsiteY18" fmla="*/ 303333 h 606722"/>
              <a:gd name="connsiteX19" fmla="*/ 329117 w 607639"/>
              <a:gd name="connsiteY19" fmla="*/ 278094 h 606722"/>
              <a:gd name="connsiteX20" fmla="*/ 354399 w 607639"/>
              <a:gd name="connsiteY20" fmla="*/ 252766 h 606722"/>
              <a:gd name="connsiteX21" fmla="*/ 101294 w 607639"/>
              <a:gd name="connsiteY21" fmla="*/ 101120 h 606722"/>
              <a:gd name="connsiteX22" fmla="*/ 354417 w 607639"/>
              <a:gd name="connsiteY22" fmla="*/ 101120 h 606722"/>
              <a:gd name="connsiteX23" fmla="*/ 379783 w 607639"/>
              <a:gd name="connsiteY23" fmla="*/ 126361 h 606722"/>
              <a:gd name="connsiteX24" fmla="*/ 379783 w 607639"/>
              <a:gd name="connsiteY24" fmla="*/ 176932 h 606722"/>
              <a:gd name="connsiteX25" fmla="*/ 354417 w 607639"/>
              <a:gd name="connsiteY25" fmla="*/ 202262 h 606722"/>
              <a:gd name="connsiteX26" fmla="*/ 329140 w 607639"/>
              <a:gd name="connsiteY26" fmla="*/ 176932 h 606722"/>
              <a:gd name="connsiteX27" fmla="*/ 329140 w 607639"/>
              <a:gd name="connsiteY27" fmla="*/ 151691 h 606722"/>
              <a:gd name="connsiteX28" fmla="*/ 253132 w 607639"/>
              <a:gd name="connsiteY28" fmla="*/ 151691 h 606722"/>
              <a:gd name="connsiteX29" fmla="*/ 253132 w 607639"/>
              <a:gd name="connsiteY29" fmla="*/ 455030 h 606722"/>
              <a:gd name="connsiteX30" fmla="*/ 278498 w 607639"/>
              <a:gd name="connsiteY30" fmla="*/ 455030 h 606722"/>
              <a:gd name="connsiteX31" fmla="*/ 303775 w 607639"/>
              <a:gd name="connsiteY31" fmla="*/ 480271 h 606722"/>
              <a:gd name="connsiteX32" fmla="*/ 278498 w 607639"/>
              <a:gd name="connsiteY32" fmla="*/ 505601 h 606722"/>
              <a:gd name="connsiteX33" fmla="*/ 177213 w 607639"/>
              <a:gd name="connsiteY33" fmla="*/ 505601 h 606722"/>
              <a:gd name="connsiteX34" fmla="*/ 151936 w 607639"/>
              <a:gd name="connsiteY34" fmla="*/ 480271 h 606722"/>
              <a:gd name="connsiteX35" fmla="*/ 177213 w 607639"/>
              <a:gd name="connsiteY35" fmla="*/ 455030 h 606722"/>
              <a:gd name="connsiteX36" fmla="*/ 202579 w 607639"/>
              <a:gd name="connsiteY36" fmla="*/ 455030 h 606722"/>
              <a:gd name="connsiteX37" fmla="*/ 202579 w 607639"/>
              <a:gd name="connsiteY37" fmla="*/ 151691 h 606722"/>
              <a:gd name="connsiteX38" fmla="*/ 126570 w 607639"/>
              <a:gd name="connsiteY38" fmla="*/ 151691 h 606722"/>
              <a:gd name="connsiteX39" fmla="*/ 126570 w 607639"/>
              <a:gd name="connsiteY39" fmla="*/ 176932 h 606722"/>
              <a:gd name="connsiteX40" fmla="*/ 101294 w 607639"/>
              <a:gd name="connsiteY40" fmla="*/ 202262 h 606722"/>
              <a:gd name="connsiteX41" fmla="*/ 75928 w 607639"/>
              <a:gd name="connsiteY41" fmla="*/ 176932 h 606722"/>
              <a:gd name="connsiteX42" fmla="*/ 75928 w 607639"/>
              <a:gd name="connsiteY42" fmla="*/ 126361 h 606722"/>
              <a:gd name="connsiteX43" fmla="*/ 101294 w 607639"/>
              <a:gd name="connsiteY43" fmla="*/ 101120 h 606722"/>
              <a:gd name="connsiteX44" fmla="*/ 50644 w 607639"/>
              <a:gd name="connsiteY44" fmla="*/ 50568 h 606722"/>
              <a:gd name="connsiteX45" fmla="*/ 50644 w 607639"/>
              <a:gd name="connsiteY45" fmla="*/ 556154 h 606722"/>
              <a:gd name="connsiteX46" fmla="*/ 556995 w 607639"/>
              <a:gd name="connsiteY46" fmla="*/ 556154 h 606722"/>
              <a:gd name="connsiteX47" fmla="*/ 556995 w 607639"/>
              <a:gd name="connsiteY47" fmla="*/ 50568 h 606722"/>
              <a:gd name="connsiteX48" fmla="*/ 25277 w 607639"/>
              <a:gd name="connsiteY48" fmla="*/ 0 h 606722"/>
              <a:gd name="connsiteX49" fmla="*/ 582272 w 607639"/>
              <a:gd name="connsiteY49" fmla="*/ 0 h 606722"/>
              <a:gd name="connsiteX50" fmla="*/ 607639 w 607639"/>
              <a:gd name="connsiteY50" fmla="*/ 25239 h 606722"/>
              <a:gd name="connsiteX51" fmla="*/ 607639 w 607639"/>
              <a:gd name="connsiteY51" fmla="*/ 581394 h 606722"/>
              <a:gd name="connsiteX52" fmla="*/ 582272 w 607639"/>
              <a:gd name="connsiteY52" fmla="*/ 606722 h 606722"/>
              <a:gd name="connsiteX53" fmla="*/ 25277 w 607639"/>
              <a:gd name="connsiteY53" fmla="*/ 606722 h 606722"/>
              <a:gd name="connsiteX54" fmla="*/ 0 w 607639"/>
              <a:gd name="connsiteY54" fmla="*/ 581394 h 606722"/>
              <a:gd name="connsiteX55" fmla="*/ 0 w 607639"/>
              <a:gd name="connsiteY55" fmla="*/ 25239 h 606722"/>
              <a:gd name="connsiteX56" fmla="*/ 25277 w 607639"/>
              <a:gd name="connsiteY5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6722">
                <a:moveTo>
                  <a:pt x="354399" y="252766"/>
                </a:moveTo>
                <a:lnTo>
                  <a:pt x="506358" y="252766"/>
                </a:lnTo>
                <a:cubicBezTo>
                  <a:pt x="520334" y="252766"/>
                  <a:pt x="531640" y="264141"/>
                  <a:pt x="531640" y="278094"/>
                </a:cubicBezTo>
                <a:lnTo>
                  <a:pt x="531640" y="303333"/>
                </a:lnTo>
                <a:cubicBezTo>
                  <a:pt x="531640" y="317286"/>
                  <a:pt x="520334" y="328661"/>
                  <a:pt x="506358" y="328661"/>
                </a:cubicBezTo>
                <a:cubicBezTo>
                  <a:pt x="492382" y="328661"/>
                  <a:pt x="480987" y="317286"/>
                  <a:pt x="480987" y="303333"/>
                </a:cubicBezTo>
                <a:lnTo>
                  <a:pt x="455705" y="303333"/>
                </a:lnTo>
                <a:lnTo>
                  <a:pt x="455705" y="455035"/>
                </a:lnTo>
                <a:cubicBezTo>
                  <a:pt x="469681" y="455035"/>
                  <a:pt x="480987" y="466321"/>
                  <a:pt x="480987" y="480274"/>
                </a:cubicBezTo>
                <a:cubicBezTo>
                  <a:pt x="480987" y="494315"/>
                  <a:pt x="469681" y="505602"/>
                  <a:pt x="455705" y="505602"/>
                </a:cubicBezTo>
                <a:lnTo>
                  <a:pt x="430423" y="505602"/>
                </a:lnTo>
                <a:cubicBezTo>
                  <a:pt x="430334" y="505602"/>
                  <a:pt x="430334" y="505602"/>
                  <a:pt x="430334" y="505602"/>
                </a:cubicBezTo>
                <a:lnTo>
                  <a:pt x="405052" y="505602"/>
                </a:lnTo>
                <a:cubicBezTo>
                  <a:pt x="391076" y="505602"/>
                  <a:pt x="379770" y="494315"/>
                  <a:pt x="379770" y="480274"/>
                </a:cubicBezTo>
                <a:cubicBezTo>
                  <a:pt x="379770" y="466321"/>
                  <a:pt x="391076" y="455035"/>
                  <a:pt x="405052" y="455035"/>
                </a:cubicBezTo>
                <a:lnTo>
                  <a:pt x="405052" y="303333"/>
                </a:lnTo>
                <a:lnTo>
                  <a:pt x="379770" y="303333"/>
                </a:lnTo>
                <a:cubicBezTo>
                  <a:pt x="379770" y="317286"/>
                  <a:pt x="368375" y="328661"/>
                  <a:pt x="354399" y="328661"/>
                </a:cubicBezTo>
                <a:cubicBezTo>
                  <a:pt x="340423" y="328661"/>
                  <a:pt x="329117" y="317286"/>
                  <a:pt x="329117" y="303333"/>
                </a:cubicBezTo>
                <a:lnTo>
                  <a:pt x="329117" y="278094"/>
                </a:lnTo>
                <a:cubicBezTo>
                  <a:pt x="329117" y="264141"/>
                  <a:pt x="340423" y="252766"/>
                  <a:pt x="354399" y="252766"/>
                </a:cubicBezTo>
                <a:close/>
                <a:moveTo>
                  <a:pt x="101294" y="101120"/>
                </a:moveTo>
                <a:lnTo>
                  <a:pt x="354417" y="101120"/>
                </a:lnTo>
                <a:cubicBezTo>
                  <a:pt x="368391" y="101120"/>
                  <a:pt x="379783" y="112407"/>
                  <a:pt x="379783" y="126361"/>
                </a:cubicBezTo>
                <a:lnTo>
                  <a:pt x="379783" y="176932"/>
                </a:lnTo>
                <a:cubicBezTo>
                  <a:pt x="379783" y="190886"/>
                  <a:pt x="368391" y="202262"/>
                  <a:pt x="354417" y="202262"/>
                </a:cubicBezTo>
                <a:cubicBezTo>
                  <a:pt x="340444" y="202262"/>
                  <a:pt x="329140" y="190886"/>
                  <a:pt x="329140" y="176932"/>
                </a:cubicBezTo>
                <a:lnTo>
                  <a:pt x="329140" y="151691"/>
                </a:lnTo>
                <a:lnTo>
                  <a:pt x="253132" y="151691"/>
                </a:lnTo>
                <a:lnTo>
                  <a:pt x="253132" y="455030"/>
                </a:lnTo>
                <a:lnTo>
                  <a:pt x="278498" y="455030"/>
                </a:lnTo>
                <a:cubicBezTo>
                  <a:pt x="292471" y="455030"/>
                  <a:pt x="303775" y="466317"/>
                  <a:pt x="303775" y="480271"/>
                </a:cubicBezTo>
                <a:cubicBezTo>
                  <a:pt x="303775" y="494314"/>
                  <a:pt x="292471" y="505601"/>
                  <a:pt x="278498" y="505601"/>
                </a:cubicBezTo>
                <a:lnTo>
                  <a:pt x="177213" y="505601"/>
                </a:lnTo>
                <a:cubicBezTo>
                  <a:pt x="163240" y="505601"/>
                  <a:pt x="151936" y="494314"/>
                  <a:pt x="151936" y="480271"/>
                </a:cubicBezTo>
                <a:cubicBezTo>
                  <a:pt x="151936" y="466317"/>
                  <a:pt x="163240" y="455030"/>
                  <a:pt x="177213" y="455030"/>
                </a:cubicBezTo>
                <a:lnTo>
                  <a:pt x="202579" y="455030"/>
                </a:lnTo>
                <a:lnTo>
                  <a:pt x="202579" y="151691"/>
                </a:lnTo>
                <a:lnTo>
                  <a:pt x="126570" y="151691"/>
                </a:lnTo>
                <a:lnTo>
                  <a:pt x="126570" y="176932"/>
                </a:lnTo>
                <a:cubicBezTo>
                  <a:pt x="126570" y="190886"/>
                  <a:pt x="115267" y="202262"/>
                  <a:pt x="101294" y="202262"/>
                </a:cubicBezTo>
                <a:cubicBezTo>
                  <a:pt x="87320" y="202262"/>
                  <a:pt x="75928" y="190886"/>
                  <a:pt x="75928" y="176932"/>
                </a:cubicBezTo>
                <a:lnTo>
                  <a:pt x="75928" y="126361"/>
                </a:lnTo>
                <a:cubicBezTo>
                  <a:pt x="75928" y="112407"/>
                  <a:pt x="87320" y="101120"/>
                  <a:pt x="101294" y="101120"/>
                </a:cubicBezTo>
                <a:close/>
                <a:moveTo>
                  <a:pt x="50644" y="50568"/>
                </a:moveTo>
                <a:lnTo>
                  <a:pt x="50644" y="556154"/>
                </a:lnTo>
                <a:lnTo>
                  <a:pt x="556995" y="556154"/>
                </a:lnTo>
                <a:lnTo>
                  <a:pt x="556995" y="50568"/>
                </a:lnTo>
                <a:close/>
                <a:moveTo>
                  <a:pt x="25277" y="0"/>
                </a:moveTo>
                <a:lnTo>
                  <a:pt x="582272" y="0"/>
                </a:lnTo>
                <a:cubicBezTo>
                  <a:pt x="596246" y="0"/>
                  <a:pt x="607639" y="11287"/>
                  <a:pt x="607639" y="25239"/>
                </a:cubicBezTo>
                <a:lnTo>
                  <a:pt x="607639" y="581394"/>
                </a:lnTo>
                <a:cubicBezTo>
                  <a:pt x="607639" y="595347"/>
                  <a:pt x="596246" y="606722"/>
                  <a:pt x="582272" y="606722"/>
                </a:cubicBezTo>
                <a:lnTo>
                  <a:pt x="25277" y="606722"/>
                </a:lnTo>
                <a:cubicBezTo>
                  <a:pt x="11304" y="606722"/>
                  <a:pt x="0" y="595347"/>
                  <a:pt x="0" y="581394"/>
                </a:cubicBezTo>
                <a:lnTo>
                  <a:pt x="0" y="25239"/>
                </a:lnTo>
                <a:cubicBezTo>
                  <a:pt x="0" y="11287"/>
                  <a:pt x="11304" y="0"/>
                  <a:pt x="25277" y="0"/>
                </a:cubicBezTo>
                <a:close/>
              </a:path>
            </a:pathLst>
          </a:custGeom>
          <a:solidFill>
            <a:schemeClr val="tx1">
              <a:lumMod val="75000"/>
              <a:lumOff val="25000"/>
            </a:schemeClr>
          </a:solidFill>
          <a:ln>
            <a:noFill/>
          </a:ln>
        </p:spPr>
      </p:sp>
      <p:sp>
        <p:nvSpPr>
          <p:cNvPr id="19" name="paint-palette-filled-hand-drawn-tool_57200"/>
          <p:cNvSpPr>
            <a:spLocks noChangeAspect="1"/>
          </p:cNvSpPr>
          <p:nvPr/>
        </p:nvSpPr>
        <p:spPr bwMode="auto">
          <a:xfrm>
            <a:off x="9321300" y="4307402"/>
            <a:ext cx="1873047" cy="1478585"/>
          </a:xfrm>
          <a:custGeom>
            <a:avLst/>
            <a:gdLst>
              <a:gd name="T0" fmla="*/ 2617 w 2669"/>
              <a:gd name="T1" fmla="*/ 979 h 2110"/>
              <a:gd name="T2" fmla="*/ 2157 w 2669"/>
              <a:gd name="T3" fmla="*/ 263 h 2110"/>
              <a:gd name="T4" fmla="*/ 1435 w 2669"/>
              <a:gd name="T5" fmla="*/ 27 h 2110"/>
              <a:gd name="T6" fmla="*/ 647 w 2669"/>
              <a:gd name="T7" fmla="*/ 142 h 2110"/>
              <a:gd name="T8" fmla="*/ 398 w 2669"/>
              <a:gd name="T9" fmla="*/ 373 h 2110"/>
              <a:gd name="T10" fmla="*/ 346 w 2669"/>
              <a:gd name="T11" fmla="*/ 671 h 2110"/>
              <a:gd name="T12" fmla="*/ 683 w 2669"/>
              <a:gd name="T13" fmla="*/ 945 h 2110"/>
              <a:gd name="T14" fmla="*/ 706 w 2669"/>
              <a:gd name="T15" fmla="*/ 1102 h 2110"/>
              <a:gd name="T16" fmla="*/ 405 w 2669"/>
              <a:gd name="T17" fmla="*/ 1079 h 2110"/>
              <a:gd name="T18" fmla="*/ 24 w 2669"/>
              <a:gd name="T19" fmla="*/ 1275 h 2110"/>
              <a:gd name="T20" fmla="*/ 335 w 2669"/>
              <a:gd name="T21" fmla="*/ 1720 h 2110"/>
              <a:gd name="T22" fmla="*/ 1890 w 2669"/>
              <a:gd name="T23" fmla="*/ 1960 h 2110"/>
              <a:gd name="T24" fmla="*/ 2617 w 2669"/>
              <a:gd name="T25" fmla="*/ 979 h 2110"/>
              <a:gd name="T26" fmla="*/ 769 w 2669"/>
              <a:gd name="T27" fmla="*/ 461 h 2110"/>
              <a:gd name="T28" fmla="*/ 1220 w 2669"/>
              <a:gd name="T29" fmla="*/ 447 h 2110"/>
              <a:gd name="T30" fmla="*/ 1215 w 2669"/>
              <a:gd name="T31" fmla="*/ 777 h 2110"/>
              <a:gd name="T32" fmla="*/ 852 w 2669"/>
              <a:gd name="T33" fmla="*/ 699 h 2110"/>
              <a:gd name="T34" fmla="*/ 769 w 2669"/>
              <a:gd name="T35" fmla="*/ 461 h 2110"/>
              <a:gd name="T36" fmla="*/ 860 w 2669"/>
              <a:gd name="T37" fmla="*/ 1533 h 2110"/>
              <a:gd name="T38" fmla="*/ 604 w 2669"/>
              <a:gd name="T39" fmla="*/ 1506 h 2110"/>
              <a:gd name="T40" fmla="*/ 570 w 2669"/>
              <a:gd name="T41" fmla="*/ 1340 h 2110"/>
              <a:gd name="T42" fmla="*/ 618 w 2669"/>
              <a:gd name="T43" fmla="*/ 1333 h 2110"/>
              <a:gd name="T44" fmla="*/ 753 w 2669"/>
              <a:gd name="T45" fmla="*/ 1325 h 2110"/>
              <a:gd name="T46" fmla="*/ 860 w 2669"/>
              <a:gd name="T47" fmla="*/ 1533 h 2110"/>
              <a:gd name="T48" fmla="*/ 1471 w 2669"/>
              <a:gd name="T49" fmla="*/ 1632 h 2110"/>
              <a:gd name="T50" fmla="*/ 1382 w 2669"/>
              <a:gd name="T51" fmla="*/ 1681 h 2110"/>
              <a:gd name="T52" fmla="*/ 1061 w 2669"/>
              <a:gd name="T53" fmla="*/ 1675 h 2110"/>
              <a:gd name="T54" fmla="*/ 1050 w 2669"/>
              <a:gd name="T55" fmla="*/ 1629 h 2110"/>
              <a:gd name="T56" fmla="*/ 1125 w 2669"/>
              <a:gd name="T57" fmla="*/ 1524 h 2110"/>
              <a:gd name="T58" fmla="*/ 1410 w 2669"/>
              <a:gd name="T59" fmla="*/ 1536 h 2110"/>
              <a:gd name="T60" fmla="*/ 1471 w 2669"/>
              <a:gd name="T61" fmla="*/ 1632 h 2110"/>
              <a:gd name="T62" fmla="*/ 1790 w 2669"/>
              <a:gd name="T63" fmla="*/ 1645 h 2110"/>
              <a:gd name="T64" fmla="*/ 1693 w 2669"/>
              <a:gd name="T65" fmla="*/ 1548 h 2110"/>
              <a:gd name="T66" fmla="*/ 1723 w 2669"/>
              <a:gd name="T67" fmla="*/ 1526 h 2110"/>
              <a:gd name="T68" fmla="*/ 1764 w 2669"/>
              <a:gd name="T69" fmla="*/ 1426 h 2110"/>
              <a:gd name="T70" fmla="*/ 1854 w 2669"/>
              <a:gd name="T71" fmla="*/ 1406 h 2110"/>
              <a:gd name="T72" fmla="*/ 2004 w 2669"/>
              <a:gd name="T73" fmla="*/ 1532 h 2110"/>
              <a:gd name="T74" fmla="*/ 1790 w 2669"/>
              <a:gd name="T75" fmla="*/ 1645 h 2110"/>
              <a:gd name="T76" fmla="*/ 2263 w 2669"/>
              <a:gd name="T77" fmla="*/ 1329 h 2110"/>
              <a:gd name="T78" fmla="*/ 2080 w 2669"/>
              <a:gd name="T79" fmla="*/ 1265 h 2110"/>
              <a:gd name="T80" fmla="*/ 2077 w 2669"/>
              <a:gd name="T81" fmla="*/ 1262 h 2110"/>
              <a:gd name="T82" fmla="*/ 2064 w 2669"/>
              <a:gd name="T83" fmla="*/ 1228 h 2110"/>
              <a:gd name="T84" fmla="*/ 2049 w 2669"/>
              <a:gd name="T85" fmla="*/ 1219 h 2110"/>
              <a:gd name="T86" fmla="*/ 2055 w 2669"/>
              <a:gd name="T87" fmla="*/ 1140 h 2110"/>
              <a:gd name="T88" fmla="*/ 2073 w 2669"/>
              <a:gd name="T89" fmla="*/ 1123 h 2110"/>
              <a:gd name="T90" fmla="*/ 2263 w 2669"/>
              <a:gd name="T91" fmla="*/ 1329 h 2110"/>
              <a:gd name="T92" fmla="*/ 2311 w 2669"/>
              <a:gd name="T93" fmla="*/ 901 h 2110"/>
              <a:gd name="T94" fmla="*/ 2115 w 2669"/>
              <a:gd name="T95" fmla="*/ 855 h 2110"/>
              <a:gd name="T96" fmla="*/ 2063 w 2669"/>
              <a:gd name="T97" fmla="*/ 783 h 2110"/>
              <a:gd name="T98" fmla="*/ 2093 w 2669"/>
              <a:gd name="T99" fmla="*/ 758 h 2110"/>
              <a:gd name="T100" fmla="*/ 2110 w 2669"/>
              <a:gd name="T101" fmla="*/ 692 h 2110"/>
              <a:gd name="T102" fmla="*/ 2112 w 2669"/>
              <a:gd name="T103" fmla="*/ 690 h 2110"/>
              <a:gd name="T104" fmla="*/ 2117 w 2669"/>
              <a:gd name="T105" fmla="*/ 679 h 2110"/>
              <a:gd name="T106" fmla="*/ 2150 w 2669"/>
              <a:gd name="T107" fmla="*/ 650 h 2110"/>
              <a:gd name="T108" fmla="*/ 2272 w 2669"/>
              <a:gd name="T109" fmla="*/ 669 h 2110"/>
              <a:gd name="T110" fmla="*/ 2311 w 2669"/>
              <a:gd name="T111" fmla="*/ 90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9" h="2110">
                <a:moveTo>
                  <a:pt x="2617" y="979"/>
                </a:moveTo>
                <a:cubicBezTo>
                  <a:pt x="2583" y="682"/>
                  <a:pt x="2394" y="433"/>
                  <a:pt x="2157" y="263"/>
                </a:cubicBezTo>
                <a:cubicBezTo>
                  <a:pt x="1948" y="112"/>
                  <a:pt x="1688" y="52"/>
                  <a:pt x="1435" y="27"/>
                </a:cubicBezTo>
                <a:cubicBezTo>
                  <a:pt x="1171" y="0"/>
                  <a:pt x="887" y="21"/>
                  <a:pt x="647" y="142"/>
                </a:cubicBezTo>
                <a:cubicBezTo>
                  <a:pt x="544" y="195"/>
                  <a:pt x="457" y="275"/>
                  <a:pt x="398" y="373"/>
                </a:cubicBezTo>
                <a:cubicBezTo>
                  <a:pt x="362" y="433"/>
                  <a:pt x="283" y="607"/>
                  <a:pt x="346" y="671"/>
                </a:cubicBezTo>
                <a:cubicBezTo>
                  <a:pt x="404" y="792"/>
                  <a:pt x="584" y="868"/>
                  <a:pt x="683" y="945"/>
                </a:cubicBezTo>
                <a:cubicBezTo>
                  <a:pt x="746" y="995"/>
                  <a:pt x="819" y="1063"/>
                  <a:pt x="706" y="1102"/>
                </a:cubicBezTo>
                <a:cubicBezTo>
                  <a:pt x="616" y="1132"/>
                  <a:pt x="495" y="1090"/>
                  <a:pt x="405" y="1079"/>
                </a:cubicBezTo>
                <a:cubicBezTo>
                  <a:pt x="245" y="1059"/>
                  <a:pt x="48" y="1076"/>
                  <a:pt x="24" y="1275"/>
                </a:cubicBezTo>
                <a:cubicBezTo>
                  <a:pt x="0" y="1476"/>
                  <a:pt x="184" y="1622"/>
                  <a:pt x="335" y="1720"/>
                </a:cubicBezTo>
                <a:cubicBezTo>
                  <a:pt x="783" y="2013"/>
                  <a:pt x="1376" y="2110"/>
                  <a:pt x="1890" y="1960"/>
                </a:cubicBezTo>
                <a:cubicBezTo>
                  <a:pt x="2326" y="1834"/>
                  <a:pt x="2669" y="1448"/>
                  <a:pt x="2617" y="979"/>
                </a:cubicBezTo>
                <a:close/>
                <a:moveTo>
                  <a:pt x="769" y="461"/>
                </a:moveTo>
                <a:cubicBezTo>
                  <a:pt x="913" y="367"/>
                  <a:pt x="1063" y="359"/>
                  <a:pt x="1220" y="447"/>
                </a:cubicBezTo>
                <a:cubicBezTo>
                  <a:pt x="1358" y="524"/>
                  <a:pt x="1387" y="727"/>
                  <a:pt x="1215" y="777"/>
                </a:cubicBezTo>
                <a:cubicBezTo>
                  <a:pt x="1096" y="812"/>
                  <a:pt x="953" y="762"/>
                  <a:pt x="852" y="699"/>
                </a:cubicBezTo>
                <a:cubicBezTo>
                  <a:pt x="745" y="632"/>
                  <a:pt x="717" y="551"/>
                  <a:pt x="769" y="461"/>
                </a:cubicBezTo>
                <a:close/>
                <a:moveTo>
                  <a:pt x="860" y="1533"/>
                </a:moveTo>
                <a:cubicBezTo>
                  <a:pt x="783" y="1618"/>
                  <a:pt x="673" y="1574"/>
                  <a:pt x="604" y="1506"/>
                </a:cubicBezTo>
                <a:cubicBezTo>
                  <a:pt x="551" y="1453"/>
                  <a:pt x="521" y="1382"/>
                  <a:pt x="570" y="1340"/>
                </a:cubicBezTo>
                <a:cubicBezTo>
                  <a:pt x="584" y="1346"/>
                  <a:pt x="604" y="1343"/>
                  <a:pt x="618" y="1333"/>
                </a:cubicBezTo>
                <a:cubicBezTo>
                  <a:pt x="655" y="1308"/>
                  <a:pt x="712" y="1316"/>
                  <a:pt x="753" y="1325"/>
                </a:cubicBezTo>
                <a:cubicBezTo>
                  <a:pt x="860" y="1348"/>
                  <a:pt x="950" y="1432"/>
                  <a:pt x="860" y="1533"/>
                </a:cubicBezTo>
                <a:close/>
                <a:moveTo>
                  <a:pt x="1471" y="1632"/>
                </a:moveTo>
                <a:cubicBezTo>
                  <a:pt x="1462" y="1659"/>
                  <a:pt x="1407" y="1674"/>
                  <a:pt x="1382" y="1681"/>
                </a:cubicBezTo>
                <a:cubicBezTo>
                  <a:pt x="1281" y="1709"/>
                  <a:pt x="1162" y="1706"/>
                  <a:pt x="1061" y="1675"/>
                </a:cubicBezTo>
                <a:cubicBezTo>
                  <a:pt x="1054" y="1662"/>
                  <a:pt x="1049" y="1647"/>
                  <a:pt x="1050" y="1629"/>
                </a:cubicBezTo>
                <a:cubicBezTo>
                  <a:pt x="1050" y="1585"/>
                  <a:pt x="1092" y="1547"/>
                  <a:pt x="1125" y="1524"/>
                </a:cubicBezTo>
                <a:cubicBezTo>
                  <a:pt x="1216" y="1459"/>
                  <a:pt x="1325" y="1468"/>
                  <a:pt x="1410" y="1536"/>
                </a:cubicBezTo>
                <a:cubicBezTo>
                  <a:pt x="1437" y="1558"/>
                  <a:pt x="1483" y="1596"/>
                  <a:pt x="1471" y="1632"/>
                </a:cubicBezTo>
                <a:close/>
                <a:moveTo>
                  <a:pt x="1790" y="1645"/>
                </a:moveTo>
                <a:cubicBezTo>
                  <a:pt x="1742" y="1624"/>
                  <a:pt x="1707" y="1588"/>
                  <a:pt x="1693" y="1548"/>
                </a:cubicBezTo>
                <a:cubicBezTo>
                  <a:pt x="1706" y="1547"/>
                  <a:pt x="1719" y="1539"/>
                  <a:pt x="1723" y="1526"/>
                </a:cubicBezTo>
                <a:cubicBezTo>
                  <a:pt x="1735" y="1490"/>
                  <a:pt x="1735" y="1453"/>
                  <a:pt x="1764" y="1426"/>
                </a:cubicBezTo>
                <a:cubicBezTo>
                  <a:pt x="1787" y="1405"/>
                  <a:pt x="1825" y="1404"/>
                  <a:pt x="1854" y="1406"/>
                </a:cubicBezTo>
                <a:cubicBezTo>
                  <a:pt x="1921" y="1410"/>
                  <a:pt x="2002" y="1459"/>
                  <a:pt x="2004" y="1532"/>
                </a:cubicBezTo>
                <a:cubicBezTo>
                  <a:pt x="2006" y="1645"/>
                  <a:pt x="1877" y="1684"/>
                  <a:pt x="1790" y="1645"/>
                </a:cubicBezTo>
                <a:close/>
                <a:moveTo>
                  <a:pt x="2263" y="1329"/>
                </a:moveTo>
                <a:cubicBezTo>
                  <a:pt x="2198" y="1351"/>
                  <a:pt x="2125" y="1310"/>
                  <a:pt x="2080" y="1265"/>
                </a:cubicBezTo>
                <a:cubicBezTo>
                  <a:pt x="2079" y="1264"/>
                  <a:pt x="2078" y="1263"/>
                  <a:pt x="2077" y="1262"/>
                </a:cubicBezTo>
                <a:cubicBezTo>
                  <a:pt x="2079" y="1250"/>
                  <a:pt x="2075" y="1236"/>
                  <a:pt x="2064" y="1228"/>
                </a:cubicBezTo>
                <a:cubicBezTo>
                  <a:pt x="2059" y="1225"/>
                  <a:pt x="2054" y="1222"/>
                  <a:pt x="2049" y="1219"/>
                </a:cubicBezTo>
                <a:cubicBezTo>
                  <a:pt x="2040" y="1192"/>
                  <a:pt x="2043" y="1165"/>
                  <a:pt x="2055" y="1140"/>
                </a:cubicBezTo>
                <a:cubicBezTo>
                  <a:pt x="2062" y="1137"/>
                  <a:pt x="2068" y="1131"/>
                  <a:pt x="2073" y="1123"/>
                </a:cubicBezTo>
                <a:cubicBezTo>
                  <a:pt x="2189" y="923"/>
                  <a:pt x="2479" y="1255"/>
                  <a:pt x="2263" y="1329"/>
                </a:cubicBezTo>
                <a:close/>
                <a:moveTo>
                  <a:pt x="2311" y="901"/>
                </a:moveTo>
                <a:cubicBezTo>
                  <a:pt x="2253" y="941"/>
                  <a:pt x="2161" y="893"/>
                  <a:pt x="2115" y="855"/>
                </a:cubicBezTo>
                <a:cubicBezTo>
                  <a:pt x="2093" y="837"/>
                  <a:pt x="2069" y="812"/>
                  <a:pt x="2063" y="783"/>
                </a:cubicBezTo>
                <a:cubicBezTo>
                  <a:pt x="2076" y="781"/>
                  <a:pt x="2089" y="773"/>
                  <a:pt x="2093" y="758"/>
                </a:cubicBezTo>
                <a:cubicBezTo>
                  <a:pt x="2099" y="736"/>
                  <a:pt x="2102" y="712"/>
                  <a:pt x="2110" y="692"/>
                </a:cubicBezTo>
                <a:cubicBezTo>
                  <a:pt x="2111" y="691"/>
                  <a:pt x="2111" y="691"/>
                  <a:pt x="2112" y="690"/>
                </a:cubicBezTo>
                <a:cubicBezTo>
                  <a:pt x="2115" y="687"/>
                  <a:pt x="2117" y="683"/>
                  <a:pt x="2117" y="679"/>
                </a:cubicBezTo>
                <a:cubicBezTo>
                  <a:pt x="2124" y="667"/>
                  <a:pt x="2134" y="657"/>
                  <a:pt x="2150" y="650"/>
                </a:cubicBezTo>
                <a:cubicBezTo>
                  <a:pt x="2190" y="634"/>
                  <a:pt x="2236" y="649"/>
                  <a:pt x="2272" y="669"/>
                </a:cubicBezTo>
                <a:cubicBezTo>
                  <a:pt x="2344" y="710"/>
                  <a:pt x="2393" y="844"/>
                  <a:pt x="2311" y="901"/>
                </a:cubicBezTo>
                <a:close/>
              </a:path>
            </a:pathLst>
          </a:custGeom>
          <a:solidFill>
            <a:schemeClr val="accent6">
              <a:lumMod val="60000"/>
              <a:lumOff val="40000"/>
            </a:schemeClr>
          </a:solidFill>
          <a:ln>
            <a:noFill/>
          </a:ln>
        </p:spPr>
      </p:sp>
    </p:spTree>
    <p:extLst>
      <p:ext uri="{BB962C8B-B14F-4D97-AF65-F5344CB8AC3E}">
        <p14:creationId xmlns:p14="http://schemas.microsoft.com/office/powerpoint/2010/main" val="110786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01371" y="710338"/>
            <a:ext cx="4134465" cy="769441"/>
          </a:xfrm>
          <a:prstGeom prst="rect">
            <a:avLst/>
          </a:prstGeom>
        </p:spPr>
        <p:txBody>
          <a:bodyPr wrap="none">
            <a:spAutoFit/>
          </a:bodyPr>
          <a:lstStyle/>
          <a:p>
            <a:r>
              <a:rPr lang="zh-CN" altLang="en-US" sz="4400" b="1" kern="100" dirty="0">
                <a:latin typeface="+mn-ea"/>
                <a:cs typeface="Times New Roman" panose="02020603050405020304" pitchFamily="18" charset="0"/>
              </a:rPr>
              <a:t>展示数据的来源</a:t>
            </a:r>
            <a:endParaRPr lang="zh-CN" altLang="en-US" sz="4400" b="1" dirty="0">
              <a:latin typeface="+mn-ea"/>
            </a:endParaRPr>
          </a:p>
        </p:txBody>
      </p:sp>
      <p:pic>
        <p:nvPicPr>
          <p:cNvPr id="2" name="图片 1"/>
          <p:cNvPicPr>
            <a:picLocks noChangeAspect="1"/>
          </p:cNvPicPr>
          <p:nvPr/>
        </p:nvPicPr>
        <p:blipFill rotWithShape="1">
          <a:blip r:embed="rId3"/>
          <a:srcRect l="18288" r="19066"/>
          <a:stretch/>
        </p:blipFill>
        <p:spPr>
          <a:xfrm>
            <a:off x="2624138" y="1448738"/>
            <a:ext cx="6943725" cy="5409262"/>
          </a:xfrm>
          <a:prstGeom prst="rect">
            <a:avLst/>
          </a:prstGeom>
        </p:spPr>
      </p:pic>
      <p:pic>
        <p:nvPicPr>
          <p:cNvPr id="6" name="图片 5"/>
          <p:cNvPicPr>
            <a:picLocks noChangeAspect="1"/>
          </p:cNvPicPr>
          <p:nvPr/>
        </p:nvPicPr>
        <p:blipFill>
          <a:blip r:embed="rId4"/>
          <a:stretch>
            <a:fillRect/>
          </a:stretch>
        </p:blipFill>
        <p:spPr>
          <a:xfrm>
            <a:off x="7874000" y="132292"/>
            <a:ext cx="1574800" cy="885822"/>
          </a:xfrm>
          <a:prstGeom prst="rect">
            <a:avLst/>
          </a:prstGeom>
        </p:spPr>
      </p:pic>
      <p:cxnSp>
        <p:nvCxnSpPr>
          <p:cNvPr id="8" name="直接连接符 7"/>
          <p:cNvCxnSpPr>
            <a:stCxn id="6" idx="2"/>
          </p:cNvCxnSpPr>
          <p:nvPr/>
        </p:nvCxnSpPr>
        <p:spPr>
          <a:xfrm>
            <a:off x="8661400" y="1018114"/>
            <a:ext cx="0" cy="526789"/>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67863" y="289411"/>
            <a:ext cx="2236510" cy="707886"/>
          </a:xfrm>
          <a:prstGeom prst="rect">
            <a:avLst/>
          </a:prstGeom>
          <a:noFill/>
        </p:spPr>
        <p:txBody>
          <a:bodyPr wrap="none" rtlCol="0">
            <a:spAutoFit/>
          </a:bodyPr>
          <a:lstStyle/>
          <a:p>
            <a:r>
              <a:rPr lang="zh-CN" altLang="en-US" sz="4000" b="1" dirty="0"/>
              <a:t>关注直播</a:t>
            </a:r>
          </a:p>
        </p:txBody>
      </p:sp>
      <p:sp>
        <p:nvSpPr>
          <p:cNvPr id="11" name="矩形 10"/>
          <p:cNvSpPr/>
          <p:nvPr/>
        </p:nvSpPr>
        <p:spPr>
          <a:xfrm>
            <a:off x="8458200" y="1850884"/>
            <a:ext cx="1139626" cy="3597415"/>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69399" y="1701274"/>
            <a:ext cx="1138237" cy="3785652"/>
          </a:xfrm>
          <a:prstGeom prst="rect">
            <a:avLst/>
          </a:prstGeom>
          <a:noFill/>
        </p:spPr>
        <p:txBody>
          <a:bodyPr wrap="square" rtlCol="0">
            <a:spAutoFit/>
          </a:bodyPr>
          <a:lstStyle/>
          <a:p>
            <a:r>
              <a:rPr lang="zh-CN" altLang="en-US" sz="6000" b="1" dirty="0"/>
              <a:t>热门直播</a:t>
            </a:r>
          </a:p>
        </p:txBody>
      </p:sp>
      <p:cxnSp>
        <p:nvCxnSpPr>
          <p:cNvPr id="18" name="直接连接符 17"/>
          <p:cNvCxnSpPr>
            <a:stCxn id="11" idx="3"/>
            <a:endCxn id="17" idx="1"/>
          </p:cNvCxnSpPr>
          <p:nvPr/>
        </p:nvCxnSpPr>
        <p:spPr>
          <a:xfrm flipV="1">
            <a:off x="9597826" y="3594100"/>
            <a:ext cx="671573" cy="55492"/>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6015" y="3072348"/>
            <a:ext cx="1138237" cy="3785652"/>
          </a:xfrm>
          <a:prstGeom prst="rect">
            <a:avLst/>
          </a:prstGeom>
          <a:noFill/>
        </p:spPr>
        <p:txBody>
          <a:bodyPr wrap="square" rtlCol="0">
            <a:spAutoFit/>
          </a:bodyPr>
          <a:lstStyle/>
          <a:p>
            <a:r>
              <a:rPr lang="zh-CN" altLang="en-US" sz="6000" b="1" dirty="0"/>
              <a:t>最新直播</a:t>
            </a:r>
          </a:p>
        </p:txBody>
      </p:sp>
      <p:sp>
        <p:nvSpPr>
          <p:cNvPr id="23" name="矩形 22"/>
          <p:cNvSpPr/>
          <p:nvPr/>
        </p:nvSpPr>
        <p:spPr>
          <a:xfrm>
            <a:off x="2506304" y="5589182"/>
            <a:ext cx="7091522" cy="1268818"/>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58200" y="1483663"/>
            <a:ext cx="508000" cy="231720"/>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2" idx="3"/>
            <a:endCxn id="23" idx="1"/>
          </p:cNvCxnSpPr>
          <p:nvPr/>
        </p:nvCxnSpPr>
        <p:spPr>
          <a:xfrm>
            <a:off x="1704252" y="4965174"/>
            <a:ext cx="802052" cy="1258417"/>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2545" y="802670"/>
            <a:ext cx="464233" cy="584775"/>
            <a:chOff x="3611049" y="625527"/>
            <a:chExt cx="464233" cy="584775"/>
          </a:xfrm>
        </p:grpSpPr>
        <p:sp>
          <p:nvSpPr>
            <p:cNvPr id="31" name="椭圆 3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2" name="文本框 3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2</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3080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5" name="矩形 4"/>
          <p:cNvSpPr/>
          <p:nvPr/>
        </p:nvSpPr>
        <p:spPr>
          <a:xfrm>
            <a:off x="618608" y="825783"/>
            <a:ext cx="2236510" cy="707886"/>
          </a:xfrm>
          <a:prstGeom prst="rect">
            <a:avLst/>
          </a:prstGeom>
        </p:spPr>
        <p:txBody>
          <a:bodyPr wrap="none">
            <a:spAutoFit/>
          </a:bodyPr>
          <a:lstStyle/>
          <a:p>
            <a:r>
              <a:rPr lang="zh-CN" altLang="en-US" sz="4000" b="1" kern="100" dirty="0">
                <a:latin typeface="+mn-ea"/>
                <a:cs typeface="Times New Roman" panose="02020603050405020304" pitchFamily="18" charset="0"/>
              </a:rPr>
              <a:t>逻辑操作</a:t>
            </a:r>
            <a:endParaRPr lang="zh-CN" altLang="en-US" sz="4000" b="1" dirty="0">
              <a:latin typeface="+mn-ea"/>
            </a:endParaRPr>
          </a:p>
        </p:txBody>
      </p:sp>
      <p:pic>
        <p:nvPicPr>
          <p:cNvPr id="9218" name="图片 2" descr="ååè®¾è®¡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 y="1533669"/>
            <a:ext cx="11741559" cy="94539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095999" y="2184400"/>
            <a:ext cx="587078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城市切换</a:t>
            </a:r>
            <a:r>
              <a:rPr lang="en-US" altLang="zh-CN" sz="2800" dirty="0">
                <a:solidFill>
                  <a:schemeClr val="bg1"/>
                </a:solidFill>
              </a:rPr>
              <a:t>】</a:t>
            </a:r>
            <a:r>
              <a:rPr lang="zh-CN" altLang="en-US" sz="2800" dirty="0">
                <a:solidFill>
                  <a:schemeClr val="bg1"/>
                </a:solidFill>
              </a:rPr>
              <a:t>点击后进行城市切换</a:t>
            </a:r>
          </a:p>
        </p:txBody>
      </p:sp>
      <p:sp>
        <p:nvSpPr>
          <p:cNvPr id="10" name="文本框 9"/>
          <p:cNvSpPr txBox="1"/>
          <p:nvPr/>
        </p:nvSpPr>
        <p:spPr>
          <a:xfrm>
            <a:off x="6095999" y="2916535"/>
            <a:ext cx="565150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项目搜索</a:t>
            </a:r>
            <a:r>
              <a:rPr lang="en-US" altLang="zh-CN" sz="2800" dirty="0">
                <a:solidFill>
                  <a:schemeClr val="bg1"/>
                </a:solidFill>
              </a:rPr>
              <a:t>】</a:t>
            </a:r>
            <a:r>
              <a:rPr lang="zh-CN" altLang="en-US" sz="2800" dirty="0">
                <a:solidFill>
                  <a:schemeClr val="bg1"/>
                </a:solidFill>
              </a:rPr>
              <a:t>点击后进入项目查询</a:t>
            </a:r>
          </a:p>
        </p:txBody>
      </p:sp>
      <p:sp>
        <p:nvSpPr>
          <p:cNvPr id="11" name="文本框 10"/>
          <p:cNvSpPr txBox="1"/>
          <p:nvPr/>
        </p:nvSpPr>
        <p:spPr>
          <a:xfrm>
            <a:off x="6134100" y="3434551"/>
            <a:ext cx="5870779" cy="400110"/>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系统消息</a:t>
            </a:r>
            <a:r>
              <a:rPr lang="en-US" altLang="zh-CN" sz="2000" dirty="0">
                <a:solidFill>
                  <a:schemeClr val="bg1"/>
                </a:solidFill>
              </a:rPr>
              <a:t>】</a:t>
            </a:r>
            <a:r>
              <a:rPr lang="zh-CN" altLang="en-US" sz="2000" dirty="0">
                <a:solidFill>
                  <a:schemeClr val="bg1"/>
                </a:solidFill>
              </a:rPr>
              <a:t>包括促销活动、消费提醒、系统推送</a:t>
            </a:r>
          </a:p>
        </p:txBody>
      </p:sp>
      <p:sp>
        <p:nvSpPr>
          <p:cNvPr id="12" name="文本框 11"/>
          <p:cNvSpPr txBox="1"/>
          <p:nvPr/>
        </p:nvSpPr>
        <p:spPr>
          <a:xfrm>
            <a:off x="6134099" y="3834661"/>
            <a:ext cx="5651500" cy="707886"/>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扫一扫</a:t>
            </a:r>
            <a:r>
              <a:rPr lang="en-US" altLang="zh-CN" sz="2000" dirty="0">
                <a:solidFill>
                  <a:schemeClr val="bg1"/>
                </a:solidFill>
              </a:rPr>
              <a:t>】</a:t>
            </a:r>
            <a:r>
              <a:rPr lang="zh-CN" altLang="en-US" sz="2000" dirty="0">
                <a:solidFill>
                  <a:schemeClr val="bg1"/>
                </a:solidFill>
              </a:rPr>
              <a:t>启动相机，将二维码放入取景框中即可自动扫描</a:t>
            </a:r>
          </a:p>
        </p:txBody>
      </p:sp>
      <p:sp>
        <p:nvSpPr>
          <p:cNvPr id="13" name="文本框 12"/>
          <p:cNvSpPr txBox="1"/>
          <p:nvPr/>
        </p:nvSpPr>
        <p:spPr>
          <a:xfrm>
            <a:off x="6134099" y="4542547"/>
            <a:ext cx="5651500" cy="707886"/>
          </a:xfrm>
          <a:prstGeom prst="rect">
            <a:avLst/>
          </a:prstGeom>
          <a:solidFill>
            <a:srgbClr val="666666"/>
          </a:solidFill>
        </p:spPr>
        <p:txBody>
          <a:bodyPr wrap="square" rtlCol="0">
            <a:spAutoFit/>
          </a:bodyPr>
          <a:lstStyle/>
          <a:p>
            <a:r>
              <a:rPr lang="en-US" altLang="zh-CN" sz="2000" dirty="0">
                <a:solidFill>
                  <a:schemeClr val="bg1"/>
                </a:solidFill>
              </a:rPr>
              <a:t>【Banner</a:t>
            </a:r>
            <a:r>
              <a:rPr lang="zh-CN" altLang="en-US" sz="2000" dirty="0">
                <a:solidFill>
                  <a:schemeClr val="bg1"/>
                </a:solidFill>
              </a:rPr>
              <a:t>轮播图</a:t>
            </a:r>
            <a:r>
              <a:rPr lang="en-US" altLang="zh-CN" sz="2000" dirty="0">
                <a:solidFill>
                  <a:schemeClr val="bg1"/>
                </a:solidFill>
              </a:rPr>
              <a:t>】</a:t>
            </a:r>
            <a:r>
              <a:rPr lang="zh-CN" altLang="en-US" sz="2000" dirty="0">
                <a:solidFill>
                  <a:schemeClr val="bg1"/>
                </a:solidFill>
              </a:rPr>
              <a:t>通过接口获取当前城市的</a:t>
            </a:r>
            <a:r>
              <a:rPr lang="en-US" altLang="zh-CN" sz="2000" dirty="0">
                <a:solidFill>
                  <a:schemeClr val="bg1"/>
                </a:solidFill>
              </a:rPr>
              <a:t>Banner</a:t>
            </a:r>
            <a:r>
              <a:rPr lang="zh-CN" altLang="en-US" sz="2000" dirty="0">
                <a:solidFill>
                  <a:schemeClr val="bg1"/>
                </a:solidFill>
              </a:rPr>
              <a:t>图片及链接地址</a:t>
            </a:r>
          </a:p>
        </p:txBody>
      </p:sp>
      <p:sp>
        <p:nvSpPr>
          <p:cNvPr id="14" name="文本框 13"/>
          <p:cNvSpPr txBox="1"/>
          <p:nvPr/>
        </p:nvSpPr>
        <p:spPr>
          <a:xfrm>
            <a:off x="6095999" y="5473005"/>
            <a:ext cx="5651500" cy="1384995"/>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项目分类</a:t>
            </a:r>
            <a:r>
              <a:rPr lang="en-US" altLang="zh-CN" sz="2800" dirty="0">
                <a:solidFill>
                  <a:schemeClr val="bg1"/>
                </a:solidFill>
              </a:rPr>
              <a:t>】1.</a:t>
            </a:r>
            <a:r>
              <a:rPr lang="zh-CN" altLang="en-US" sz="2800" dirty="0">
                <a:solidFill>
                  <a:schemeClr val="bg1"/>
                </a:solidFill>
              </a:rPr>
              <a:t>显示固定地</a:t>
            </a:r>
            <a:r>
              <a:rPr lang="en-US" altLang="zh-CN" sz="2800" dirty="0">
                <a:solidFill>
                  <a:schemeClr val="bg1"/>
                </a:solidFill>
              </a:rPr>
              <a:t>10</a:t>
            </a:r>
            <a:r>
              <a:rPr lang="zh-CN" altLang="en-US" sz="2800" dirty="0">
                <a:solidFill>
                  <a:schemeClr val="bg1"/>
                </a:solidFill>
              </a:rPr>
              <a:t>个项目分类（待定），点击后进入该分类的页面。</a:t>
            </a:r>
          </a:p>
        </p:txBody>
      </p:sp>
      <p:grpSp>
        <p:nvGrpSpPr>
          <p:cNvPr id="15" name="组合 14"/>
          <p:cNvGrpSpPr/>
          <p:nvPr/>
        </p:nvGrpSpPr>
        <p:grpSpPr>
          <a:xfrm>
            <a:off x="124884" y="881936"/>
            <a:ext cx="464233" cy="584775"/>
            <a:chOff x="3611049" y="625527"/>
            <a:chExt cx="464233" cy="584775"/>
          </a:xfrm>
        </p:grpSpPr>
        <p:sp>
          <p:nvSpPr>
            <p:cNvPr id="16" name="椭圆 15"/>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文本框 16"/>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3</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5705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8257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9181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1024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34" t="11002" r="69735" b="1657"/>
          <a:stretch/>
        </p:blipFill>
        <p:spPr bwMode="auto">
          <a:xfrm>
            <a:off x="773980" y="1568255"/>
            <a:ext cx="2909020" cy="52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4847" t="11116" r="35376" b="2017"/>
          <a:stretch/>
        </p:blipFill>
        <p:spPr bwMode="auto">
          <a:xfrm>
            <a:off x="4675526" y="1574604"/>
            <a:ext cx="2931774" cy="52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http://image.woshipm.com/wp-files/2018/04/vDf3jUytPunvhZ8OnlfZ.png"/>
          <p:cNvPicPr>
            <a:picLocks noChangeAspect="1" noChangeArrowheads="1"/>
          </p:cNvPicPr>
          <p:nvPr/>
        </p:nvPicPr>
        <p:blipFill rotWithShape="1">
          <a:blip r:embed="rId3">
            <a:extLst>
              <a:ext uri="{28A0092B-C50C-407E-A947-70E740481C1C}">
                <a14:useLocalDpi xmlns:a14="http://schemas.microsoft.com/office/drawing/2010/main" val="0"/>
              </a:ext>
            </a:extLst>
          </a:blip>
          <a:srcRect l="69438" t="11455" r="1076" b="1441"/>
          <a:stretch/>
        </p:blipFill>
        <p:spPr bwMode="auto">
          <a:xfrm>
            <a:off x="8589772" y="1561904"/>
            <a:ext cx="2891027" cy="52408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5514" y="5930898"/>
            <a:ext cx="3005951" cy="769441"/>
          </a:xfrm>
          <a:prstGeom prst="rect">
            <a:avLst/>
          </a:prstGeom>
          <a:noFill/>
        </p:spPr>
        <p:txBody>
          <a:bodyPr wrap="none" rtlCol="0">
            <a:spAutoFit/>
          </a:bodyPr>
          <a:lstStyle/>
          <a:p>
            <a:r>
              <a:rPr lang="zh-CN" altLang="en-US" sz="4400" b="1" dirty="0">
                <a:solidFill>
                  <a:schemeClr val="bg1"/>
                </a:solidFill>
                <a:effectLst>
                  <a:outerShdw blurRad="38100" dist="38100" dir="2700000" algn="tl">
                    <a:srgbClr val="000000">
                      <a:alpha val="43137"/>
                    </a:srgbClr>
                  </a:outerShdw>
                </a:effectLst>
              </a:rPr>
              <a:t>登录主框架</a:t>
            </a:r>
          </a:p>
        </p:txBody>
      </p:sp>
      <p:sp>
        <p:nvSpPr>
          <p:cNvPr id="26" name="文本框 25"/>
          <p:cNvSpPr txBox="1"/>
          <p:nvPr/>
        </p:nvSpPr>
        <p:spPr>
          <a:xfrm>
            <a:off x="4659058" y="6005154"/>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手机登录框架</a:t>
            </a:r>
          </a:p>
        </p:txBody>
      </p:sp>
      <p:sp>
        <p:nvSpPr>
          <p:cNvPr id="27" name="文本框 26"/>
          <p:cNvSpPr txBox="1"/>
          <p:nvPr/>
        </p:nvSpPr>
        <p:spPr>
          <a:xfrm>
            <a:off x="8541306" y="5992452"/>
            <a:ext cx="2954655" cy="646331"/>
          </a:xfrm>
          <a:prstGeom prst="rect">
            <a:avLst/>
          </a:prstGeom>
          <a:noFill/>
        </p:spPr>
        <p:txBody>
          <a:bodyPr wrap="none" rtlCol="0">
            <a:spAutoFit/>
          </a:bodyPr>
          <a:lstStyle/>
          <a:p>
            <a:r>
              <a:rPr lang="zh-CN" altLang="en-US" sz="3600" b="1" dirty="0">
                <a:solidFill>
                  <a:schemeClr val="tx1">
                    <a:lumMod val="95000"/>
                    <a:lumOff val="5000"/>
                  </a:schemeClr>
                </a:solidFill>
                <a:effectLst>
                  <a:outerShdw blurRad="38100" dist="38100" dir="2700000" algn="tl">
                    <a:srgbClr val="000000">
                      <a:alpha val="43137"/>
                    </a:srgbClr>
                  </a:outerShdw>
                </a:effectLst>
              </a:rPr>
              <a:t>软件界面框架</a:t>
            </a:r>
          </a:p>
        </p:txBody>
      </p:sp>
    </p:spTree>
    <p:extLst>
      <p:ext uri="{BB962C8B-B14F-4D97-AF65-F5344CB8AC3E}">
        <p14:creationId xmlns:p14="http://schemas.microsoft.com/office/powerpoint/2010/main" val="417906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2" name="图片 3" descr="http://image.woshipm.com/wp-files/2018/04/WcbVNvwCeuUyoM1sPrUQ.png"/>
          <p:cNvPicPr>
            <a:picLocks noChangeAspect="1" noChangeArrowheads="1"/>
          </p:cNvPicPr>
          <p:nvPr/>
        </p:nvPicPr>
        <p:blipFill rotWithShape="1">
          <a:blip r:embed="rId3">
            <a:extLst>
              <a:ext uri="{28A0092B-C50C-407E-A947-70E740481C1C}">
                <a14:useLocalDpi xmlns:a14="http://schemas.microsoft.com/office/drawing/2010/main" val="0"/>
              </a:ext>
            </a:extLst>
          </a:blip>
          <a:srcRect r="582"/>
          <a:stretch/>
        </p:blipFill>
        <p:spPr bwMode="auto">
          <a:xfrm>
            <a:off x="25400" y="1858490"/>
            <a:ext cx="12141199" cy="36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5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416320"/>
          </a:xfrm>
          <a:prstGeom prst="rect">
            <a:avLst/>
          </a:prstGeom>
        </p:spPr>
        <p:txBody>
          <a:bodyPr wrap="square">
            <a:spAutoFit/>
          </a:bodyPr>
          <a:lstStyle/>
          <a:p>
            <a:pPr indent="266700" algn="just">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在现场跟客户讨论，了解界面的业务逻辑，有条件的话还会对界面的直接用户进行一些访谈，了解用户的日常工作。紧接着回到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工作岗位</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，针对界面的信息架构进行团队头脑风暴，然后项目经理会整理出信息架构的脑图，脑图会作为成果物交给客户确认……在这一系列的准备工作之后，才会开始制作界面的原型。</a:t>
            </a:r>
          </a:p>
        </p:txBody>
      </p:sp>
      <p:sp>
        <p:nvSpPr>
          <p:cNvPr id="6" name="矩形 5"/>
          <p:cNvSpPr/>
          <p:nvPr/>
        </p:nvSpPr>
        <p:spPr>
          <a:xfrm>
            <a:off x="3655713" y="1732418"/>
            <a:ext cx="4880573" cy="830997"/>
          </a:xfrm>
          <a:prstGeom prst="rect">
            <a:avLst/>
          </a:prstGeom>
        </p:spPr>
        <p:txBody>
          <a:bodyPr wrap="square">
            <a:spAutoFit/>
          </a:bodyPr>
          <a:lstStyle/>
          <a:p>
            <a:pPr indent="266700" algn="just">
              <a:spcAft>
                <a:spcPts val="0"/>
              </a:spcAft>
            </a:pPr>
            <a:r>
              <a:rPr lang="zh-CN" altLang="en-US" sz="4800" b="1" dirty="0"/>
              <a:t>首要是</a:t>
            </a:r>
            <a:r>
              <a:rPr lang="zh-CN" altLang="zh-CN" sz="4800" b="1" dirty="0"/>
              <a:t>考虑客户</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94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6109" y="1"/>
            <a:ext cx="12364218" cy="6828062"/>
          </a:xfrm>
          <a:prstGeom prst="roundRect">
            <a:avLst>
              <a:gd name="adj" fmla="val 3161"/>
            </a:avLst>
          </a:prstGeom>
          <a:noFill/>
          <a:ln w="215900">
            <a:solidFill>
              <a:srgbClr val="00A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73884" y="1395415"/>
            <a:ext cx="4313588" cy="519214"/>
            <a:chOff x="3341730" y="1285776"/>
            <a:chExt cx="4313588" cy="519214"/>
          </a:xfrm>
        </p:grpSpPr>
        <p:grpSp>
          <p:nvGrpSpPr>
            <p:cNvPr id="5" name="组合 4"/>
            <p:cNvGrpSpPr/>
            <p:nvPr/>
          </p:nvGrpSpPr>
          <p:grpSpPr>
            <a:xfrm>
              <a:off x="3341730" y="1285776"/>
              <a:ext cx="598466" cy="519214"/>
              <a:chOff x="3341730" y="1285776"/>
              <a:chExt cx="598466" cy="519214"/>
            </a:xfrm>
          </p:grpSpPr>
          <p:sp>
            <p:nvSpPr>
              <p:cNvPr id="22"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23" name="直接连接符 22"/>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işľíḓè">
              <a:extLst>
                <a:ext uri="{FF2B5EF4-FFF2-40B4-BE49-F238E27FC236}">
                  <a16:creationId xmlns:a16="http://schemas.microsoft.com/office/drawing/2014/main" id="{4D5C24C6-4DD0-4193-AD42-019C1134797B}"/>
                </a:ext>
              </a:extLst>
            </p:cNvPr>
            <p:cNvSpPr txBox="1"/>
            <p:nvPr/>
          </p:nvSpPr>
          <p:spPr bwMode="auto">
            <a:xfrm>
              <a:off x="4045051" y="1351448"/>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什么是界面原型</a:t>
              </a:r>
              <a:endParaRPr lang="en-US" altLang="zh-CN" sz="26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673884" y="2158197"/>
            <a:ext cx="4302796" cy="519214"/>
            <a:chOff x="3341730" y="2048558"/>
            <a:chExt cx="4302796" cy="519214"/>
          </a:xfrm>
        </p:grpSpPr>
        <p:grpSp>
          <p:nvGrpSpPr>
            <p:cNvPr id="6" name="组合 5"/>
            <p:cNvGrpSpPr/>
            <p:nvPr/>
          </p:nvGrpSpPr>
          <p:grpSpPr>
            <a:xfrm>
              <a:off x="3341730" y="2048558"/>
              <a:ext cx="616900" cy="519214"/>
              <a:chOff x="3341730" y="2048558"/>
              <a:chExt cx="616900" cy="519214"/>
            </a:xfrm>
          </p:grpSpPr>
          <p:sp>
            <p:nvSpPr>
              <p:cNvPr id="26"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27" name="直接连接符 26"/>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iSľïḍê">
              <a:extLst>
                <a:ext uri="{FF2B5EF4-FFF2-40B4-BE49-F238E27FC236}">
                  <a16:creationId xmlns:a16="http://schemas.microsoft.com/office/drawing/2014/main" id="{4D5C24C6-4DD0-4193-AD42-019C1134797B}"/>
                </a:ext>
              </a:extLst>
            </p:cNvPr>
            <p:cNvSpPr txBox="1"/>
            <p:nvPr/>
          </p:nvSpPr>
          <p:spPr bwMode="auto">
            <a:xfrm>
              <a:off x="4034259" y="210540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原型设计工具介绍</a:t>
              </a:r>
              <a:endParaRPr lang="en-US" altLang="zh-CN" sz="2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673884" y="2957923"/>
            <a:ext cx="4320000" cy="519214"/>
            <a:chOff x="3341730" y="2848284"/>
            <a:chExt cx="4320000" cy="519214"/>
          </a:xfrm>
        </p:grpSpPr>
        <p:grpSp>
          <p:nvGrpSpPr>
            <p:cNvPr id="7" name="组合 6"/>
            <p:cNvGrpSpPr/>
            <p:nvPr/>
          </p:nvGrpSpPr>
          <p:grpSpPr>
            <a:xfrm>
              <a:off x="3341730" y="2848284"/>
              <a:ext cx="621710" cy="519214"/>
              <a:chOff x="3341730" y="2848284"/>
              <a:chExt cx="621710" cy="519214"/>
            </a:xfrm>
          </p:grpSpPr>
          <p:sp>
            <p:nvSpPr>
              <p:cNvPr id="30"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31" name="直接连接符 30"/>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íṣļiḋe">
              <a:extLst>
                <a:ext uri="{FF2B5EF4-FFF2-40B4-BE49-F238E27FC236}">
                  <a16:creationId xmlns:a16="http://schemas.microsoft.com/office/drawing/2014/main" id="{4D5C24C6-4DD0-4193-AD42-019C1134797B}"/>
                </a:ext>
              </a:extLst>
            </p:cNvPr>
            <p:cNvSpPr txBox="1"/>
            <p:nvPr/>
          </p:nvSpPr>
          <p:spPr bwMode="auto">
            <a:xfrm>
              <a:off x="4051463" y="2915970"/>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设计原型要点</a:t>
              </a:r>
              <a:endParaRPr lang="en-US" altLang="zh-CN" sz="26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73884" y="3757649"/>
            <a:ext cx="4313588" cy="519214"/>
            <a:chOff x="3341730" y="3648010"/>
            <a:chExt cx="4313588" cy="519214"/>
          </a:xfrm>
        </p:grpSpPr>
        <p:grpSp>
          <p:nvGrpSpPr>
            <p:cNvPr id="8" name="组合 7"/>
            <p:cNvGrpSpPr/>
            <p:nvPr/>
          </p:nvGrpSpPr>
          <p:grpSpPr>
            <a:xfrm>
              <a:off x="3341730" y="3648010"/>
              <a:ext cx="616900" cy="519214"/>
              <a:chOff x="3341730" y="3648010"/>
              <a:chExt cx="616900" cy="519214"/>
            </a:xfrm>
          </p:grpSpPr>
          <p:sp>
            <p:nvSpPr>
              <p:cNvPr id="34"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35" name="直接连接符 34"/>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îśļîdê">
              <a:extLst>
                <a:ext uri="{FF2B5EF4-FFF2-40B4-BE49-F238E27FC236}">
                  <a16:creationId xmlns:a16="http://schemas.microsoft.com/office/drawing/2014/main" id="{4D5C24C6-4DD0-4193-AD42-019C1134797B}"/>
                </a:ext>
              </a:extLst>
            </p:cNvPr>
            <p:cNvSpPr txBox="1"/>
            <p:nvPr/>
          </p:nvSpPr>
          <p:spPr bwMode="auto">
            <a:xfrm>
              <a:off x="4045051" y="3714262"/>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原型制作过程概述</a:t>
              </a:r>
              <a:endParaRPr lang="en-US" altLang="zh-CN" sz="2600" b="1"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673884" y="4557375"/>
            <a:ext cx="4319999" cy="519214"/>
            <a:chOff x="3341730" y="4447736"/>
            <a:chExt cx="4319999" cy="519214"/>
          </a:xfrm>
        </p:grpSpPr>
        <p:grpSp>
          <p:nvGrpSpPr>
            <p:cNvPr id="9" name="组合 8"/>
            <p:cNvGrpSpPr/>
            <p:nvPr/>
          </p:nvGrpSpPr>
          <p:grpSpPr>
            <a:xfrm>
              <a:off x="3341730" y="4447736"/>
              <a:ext cx="622511" cy="519214"/>
              <a:chOff x="3341730" y="4447736"/>
              <a:chExt cx="622511" cy="519214"/>
            </a:xfrm>
          </p:grpSpPr>
          <p:sp>
            <p:nvSpPr>
              <p:cNvPr id="38"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39" name="直接连接符 38"/>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ïSḻíḑe">
              <a:extLst>
                <a:ext uri="{FF2B5EF4-FFF2-40B4-BE49-F238E27FC236}">
                  <a16:creationId xmlns:a16="http://schemas.microsoft.com/office/drawing/2014/main" id="{4D5C24C6-4DD0-4193-AD42-019C1134797B}"/>
                </a:ext>
              </a:extLst>
            </p:cNvPr>
            <p:cNvSpPr txBox="1"/>
            <p:nvPr/>
          </p:nvSpPr>
          <p:spPr bwMode="auto">
            <a:xfrm>
              <a:off x="4051462" y="4464557"/>
              <a:ext cx="3610267" cy="47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界面设计的构思</a:t>
              </a:r>
              <a:endParaRPr lang="en-US" altLang="zh-CN" sz="2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673884" y="5357100"/>
            <a:ext cx="4319999" cy="519214"/>
            <a:chOff x="3341730" y="5247461"/>
            <a:chExt cx="4319999" cy="519214"/>
          </a:xfrm>
        </p:grpSpPr>
        <p:grpSp>
          <p:nvGrpSpPr>
            <p:cNvPr id="10" name="组合 9"/>
            <p:cNvGrpSpPr/>
            <p:nvPr/>
          </p:nvGrpSpPr>
          <p:grpSpPr>
            <a:xfrm>
              <a:off x="3341730" y="5247461"/>
              <a:ext cx="623312" cy="519214"/>
              <a:chOff x="3341730" y="5247461"/>
              <a:chExt cx="623312" cy="519214"/>
            </a:xfrm>
          </p:grpSpPr>
          <p:sp>
            <p:nvSpPr>
              <p:cNvPr id="42"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43" name="直接连接符 42"/>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îšļîḑê">
              <a:extLst>
                <a:ext uri="{FF2B5EF4-FFF2-40B4-BE49-F238E27FC236}">
                  <a16:creationId xmlns:a16="http://schemas.microsoft.com/office/drawing/2014/main" id="{4D5C24C6-4DD0-4193-AD42-019C1134797B}"/>
                </a:ext>
              </a:extLst>
            </p:cNvPr>
            <p:cNvSpPr txBox="1"/>
            <p:nvPr/>
          </p:nvSpPr>
          <p:spPr bwMode="auto">
            <a:xfrm>
              <a:off x="4051462" y="530283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界面设计原则</a:t>
              </a:r>
              <a:endParaRPr lang="en-US" altLang="zh-CN" sz="26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33833" y="2345762"/>
            <a:ext cx="2591075" cy="1725959"/>
            <a:chOff x="222252" y="210312"/>
            <a:chExt cx="2591075" cy="1725959"/>
          </a:xfrm>
        </p:grpSpPr>
        <p:grpSp>
          <p:nvGrpSpPr>
            <p:cNvPr id="31746" name="Group 2"/>
            <p:cNvGrpSpPr/>
            <p:nvPr/>
          </p:nvGrpSpPr>
          <p:grpSpPr bwMode="auto">
            <a:xfrm>
              <a:off x="222252" y="210312"/>
              <a:ext cx="1822450" cy="967613"/>
              <a:chOff x="105" y="304"/>
              <a:chExt cx="1511" cy="262"/>
            </a:xfrm>
          </p:grpSpPr>
          <p:sp>
            <p:nvSpPr>
              <p:cNvPr id="31760"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1761"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108584" name="Text Box 40"/>
            <p:cNvSpPr txBox="1">
              <a:spLocks noChangeArrowheads="1"/>
            </p:cNvSpPr>
            <p:nvPr/>
          </p:nvSpPr>
          <p:spPr bwMode="auto">
            <a:xfrm>
              <a:off x="541486" y="370952"/>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3600" b="1" dirty="0">
                  <a:solidFill>
                    <a:srgbClr val="2A323B"/>
                  </a:solidFill>
                  <a:latin typeface="微软雅黑" pitchFamily="34" charset="-122"/>
                  <a:ea typeface="微软雅黑" pitchFamily="34" charset="-122"/>
                </a:rPr>
                <a:t>目录</a:t>
              </a:r>
              <a:endParaRPr lang="zh-CN" altLang="en-US" sz="3600" dirty="0">
                <a:solidFill>
                  <a:schemeClr val="bg1"/>
                </a:solidFill>
                <a:ea typeface="微软雅黑" pitchFamily="34" charset="-122"/>
              </a:endParaRPr>
            </a:p>
          </p:txBody>
        </p:sp>
        <p:grpSp>
          <p:nvGrpSpPr>
            <p:cNvPr id="3" name="组合 2"/>
            <p:cNvGrpSpPr/>
            <p:nvPr/>
          </p:nvGrpSpPr>
          <p:grpSpPr>
            <a:xfrm>
              <a:off x="222252" y="1281334"/>
              <a:ext cx="2591075" cy="654937"/>
              <a:chOff x="669925" y="2224005"/>
              <a:chExt cx="2591075" cy="654937"/>
            </a:xfrm>
          </p:grpSpPr>
          <p:cxnSp>
            <p:nvCxnSpPr>
              <p:cNvPr id="20" name="直接连接符 19"/>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ïSliḓ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grpSp>
      </p:grpSp>
      <p:grpSp>
        <p:nvGrpSpPr>
          <p:cNvPr id="61" name="组合 60"/>
          <p:cNvGrpSpPr/>
          <p:nvPr/>
        </p:nvGrpSpPr>
        <p:grpSpPr>
          <a:xfrm>
            <a:off x="8613497" y="1311271"/>
            <a:ext cx="4233579" cy="528767"/>
            <a:chOff x="3341730" y="1285776"/>
            <a:chExt cx="4233579" cy="528767"/>
          </a:xfrm>
        </p:grpSpPr>
        <p:grpSp>
          <p:nvGrpSpPr>
            <p:cNvPr id="62" name="组合 61"/>
            <p:cNvGrpSpPr/>
            <p:nvPr/>
          </p:nvGrpSpPr>
          <p:grpSpPr>
            <a:xfrm>
              <a:off x="3341730" y="1285776"/>
              <a:ext cx="598466" cy="519214"/>
              <a:chOff x="3341730" y="1285776"/>
              <a:chExt cx="598466" cy="519214"/>
            </a:xfrm>
          </p:grpSpPr>
          <p:sp>
            <p:nvSpPr>
              <p:cNvPr id="64"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65" name="直接连接符 64"/>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işľíḓè">
              <a:extLst>
                <a:ext uri="{FF2B5EF4-FFF2-40B4-BE49-F238E27FC236}">
                  <a16:creationId xmlns:a16="http://schemas.microsoft.com/office/drawing/2014/main" id="{4D5C24C6-4DD0-4193-AD42-019C1134797B}"/>
                </a:ext>
              </a:extLst>
            </p:cNvPr>
            <p:cNvSpPr txBox="1"/>
            <p:nvPr/>
          </p:nvSpPr>
          <p:spPr bwMode="auto">
            <a:xfrm>
              <a:off x="3965042" y="1306452"/>
              <a:ext cx="3610267" cy="50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界面简述</a:t>
              </a:r>
              <a:endParaRPr lang="en-US" altLang="zh-CN" sz="26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613497" y="2074053"/>
            <a:ext cx="4263656" cy="519214"/>
            <a:chOff x="3341730" y="2048558"/>
            <a:chExt cx="4263656" cy="519214"/>
          </a:xfrm>
        </p:grpSpPr>
        <p:grpSp>
          <p:nvGrpSpPr>
            <p:cNvPr id="67" name="组合 66"/>
            <p:cNvGrpSpPr/>
            <p:nvPr/>
          </p:nvGrpSpPr>
          <p:grpSpPr>
            <a:xfrm>
              <a:off x="3341730" y="2048558"/>
              <a:ext cx="616900" cy="519214"/>
              <a:chOff x="3341730" y="2048558"/>
              <a:chExt cx="616900" cy="519214"/>
            </a:xfrm>
          </p:grpSpPr>
          <p:sp>
            <p:nvSpPr>
              <p:cNvPr id="69"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70" name="直接连接符 69"/>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iSľïḍê">
              <a:extLst>
                <a:ext uri="{FF2B5EF4-FFF2-40B4-BE49-F238E27FC236}">
                  <a16:creationId xmlns:a16="http://schemas.microsoft.com/office/drawing/2014/main" id="{4D5C24C6-4DD0-4193-AD42-019C1134797B}"/>
                </a:ext>
              </a:extLst>
            </p:cNvPr>
            <p:cNvSpPr txBox="1"/>
            <p:nvPr/>
          </p:nvSpPr>
          <p:spPr bwMode="auto">
            <a:xfrm>
              <a:off x="3995119" y="219987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常用操作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613497" y="2873779"/>
            <a:ext cx="4263656" cy="519214"/>
            <a:chOff x="3341730" y="2848284"/>
            <a:chExt cx="4263656" cy="519214"/>
          </a:xfrm>
        </p:grpSpPr>
        <p:grpSp>
          <p:nvGrpSpPr>
            <p:cNvPr id="72" name="组合 71"/>
            <p:cNvGrpSpPr/>
            <p:nvPr/>
          </p:nvGrpSpPr>
          <p:grpSpPr>
            <a:xfrm>
              <a:off x="3341730" y="2848284"/>
              <a:ext cx="621710" cy="519214"/>
              <a:chOff x="3341730" y="2848284"/>
              <a:chExt cx="621710" cy="519214"/>
            </a:xfrm>
          </p:grpSpPr>
          <p:sp>
            <p:nvSpPr>
              <p:cNvPr id="74"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75" name="直接连接符 74"/>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íṣļiḋe">
              <a:extLst>
                <a:ext uri="{FF2B5EF4-FFF2-40B4-BE49-F238E27FC236}">
                  <a16:creationId xmlns:a16="http://schemas.microsoft.com/office/drawing/2014/main" id="{4D5C24C6-4DD0-4193-AD42-019C1134797B}"/>
                </a:ext>
              </a:extLst>
            </p:cNvPr>
            <p:cNvSpPr txBox="1"/>
            <p:nvPr/>
          </p:nvSpPr>
          <p:spPr bwMode="auto">
            <a:xfrm>
              <a:off x="3995119" y="2883513"/>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组件操作</a:t>
              </a:r>
              <a:endParaRPr lang="en-US" altLang="zh-CN" sz="26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613497" y="3673505"/>
            <a:ext cx="4263655" cy="519214"/>
            <a:chOff x="3341730" y="3648010"/>
            <a:chExt cx="4263655" cy="519214"/>
          </a:xfrm>
        </p:grpSpPr>
        <p:grpSp>
          <p:nvGrpSpPr>
            <p:cNvPr id="77" name="组合 76"/>
            <p:cNvGrpSpPr/>
            <p:nvPr/>
          </p:nvGrpSpPr>
          <p:grpSpPr>
            <a:xfrm>
              <a:off x="3341730" y="3648010"/>
              <a:ext cx="616900" cy="519214"/>
              <a:chOff x="3341730" y="3648010"/>
              <a:chExt cx="616900" cy="519214"/>
            </a:xfrm>
          </p:grpSpPr>
          <p:sp>
            <p:nvSpPr>
              <p:cNvPr id="79"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80" name="直接连接符 79"/>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îśļîdê">
              <a:extLst>
                <a:ext uri="{FF2B5EF4-FFF2-40B4-BE49-F238E27FC236}">
                  <a16:creationId xmlns:a16="http://schemas.microsoft.com/office/drawing/2014/main" id="{4D5C24C6-4DD0-4193-AD42-019C1134797B}"/>
                </a:ext>
              </a:extLst>
            </p:cNvPr>
            <p:cNvSpPr txBox="1"/>
            <p:nvPr/>
          </p:nvSpPr>
          <p:spPr bwMode="auto">
            <a:xfrm>
              <a:off x="3995118" y="3662397"/>
              <a:ext cx="3610267" cy="49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1" name="组合 80"/>
          <p:cNvGrpSpPr/>
          <p:nvPr/>
        </p:nvGrpSpPr>
        <p:grpSpPr>
          <a:xfrm>
            <a:off x="8613497" y="4473231"/>
            <a:ext cx="4263655" cy="519214"/>
            <a:chOff x="3341730" y="4447736"/>
            <a:chExt cx="4263655" cy="519214"/>
          </a:xfrm>
        </p:grpSpPr>
        <p:grpSp>
          <p:nvGrpSpPr>
            <p:cNvPr id="82" name="组合 81"/>
            <p:cNvGrpSpPr/>
            <p:nvPr/>
          </p:nvGrpSpPr>
          <p:grpSpPr>
            <a:xfrm>
              <a:off x="3341730" y="4447736"/>
              <a:ext cx="622511" cy="519214"/>
              <a:chOff x="3341730" y="4447736"/>
              <a:chExt cx="622511" cy="519214"/>
            </a:xfrm>
          </p:grpSpPr>
          <p:sp>
            <p:nvSpPr>
              <p:cNvPr id="84"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85" name="直接连接符 84"/>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ïSḻíḑe">
              <a:extLst>
                <a:ext uri="{FF2B5EF4-FFF2-40B4-BE49-F238E27FC236}">
                  <a16:creationId xmlns:a16="http://schemas.microsoft.com/office/drawing/2014/main" id="{4D5C24C6-4DD0-4193-AD42-019C1134797B}"/>
                </a:ext>
              </a:extLst>
            </p:cNvPr>
            <p:cNvSpPr txBox="1"/>
            <p:nvPr/>
          </p:nvSpPr>
          <p:spPr bwMode="auto">
            <a:xfrm>
              <a:off x="3995118" y="4493331"/>
              <a:ext cx="3610267" cy="4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grpSp>
        <p:nvGrpSpPr>
          <p:cNvPr id="86" name="组合 85"/>
          <p:cNvGrpSpPr/>
          <p:nvPr/>
        </p:nvGrpSpPr>
        <p:grpSpPr>
          <a:xfrm>
            <a:off x="8613497" y="5272956"/>
            <a:ext cx="4263655" cy="519214"/>
            <a:chOff x="3341730" y="5247461"/>
            <a:chExt cx="4263655" cy="519214"/>
          </a:xfrm>
        </p:grpSpPr>
        <p:grpSp>
          <p:nvGrpSpPr>
            <p:cNvPr id="87" name="组合 86"/>
            <p:cNvGrpSpPr/>
            <p:nvPr/>
          </p:nvGrpSpPr>
          <p:grpSpPr>
            <a:xfrm>
              <a:off x="3341730" y="5247461"/>
              <a:ext cx="623312" cy="519214"/>
              <a:chOff x="3341730" y="5247461"/>
              <a:chExt cx="623312" cy="519214"/>
            </a:xfrm>
          </p:grpSpPr>
          <p:sp>
            <p:nvSpPr>
              <p:cNvPr id="89"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90" name="直接连接符 89"/>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îšļîḑê">
              <a:extLst>
                <a:ext uri="{FF2B5EF4-FFF2-40B4-BE49-F238E27FC236}">
                  <a16:creationId xmlns:a16="http://schemas.microsoft.com/office/drawing/2014/main" id="{4D5C24C6-4DD0-4193-AD42-019C1134797B}"/>
                </a:ext>
              </a:extLst>
            </p:cNvPr>
            <p:cNvSpPr txBox="1"/>
            <p:nvPr/>
          </p:nvSpPr>
          <p:spPr bwMode="auto">
            <a:xfrm>
              <a:off x="3995118" y="5331605"/>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a:latin typeface="微软雅黑" panose="020B0503020204020204" pitchFamily="34" charset="-122"/>
                  <a:ea typeface="微软雅黑" panose="020B0503020204020204" pitchFamily="34" charset="-122"/>
                </a:rPr>
                <a:t>Text here</a:t>
              </a:r>
            </a:p>
          </p:txBody>
        </p:sp>
      </p:grpSp>
      <p:sp>
        <p:nvSpPr>
          <p:cNvPr id="17" name="文本框 16"/>
          <p:cNvSpPr txBox="1"/>
          <p:nvPr/>
        </p:nvSpPr>
        <p:spPr>
          <a:xfrm>
            <a:off x="4269859" y="542201"/>
            <a:ext cx="1826141"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rPr>
              <a:t>界面原型</a:t>
            </a:r>
          </a:p>
        </p:txBody>
      </p:sp>
      <p:sp>
        <p:nvSpPr>
          <p:cNvPr id="123" name="文本框 122"/>
          <p:cNvSpPr txBox="1"/>
          <p:nvPr/>
        </p:nvSpPr>
        <p:spPr>
          <a:xfrm>
            <a:off x="8060558" y="567345"/>
            <a:ext cx="341632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用工具制作界面原型</a:t>
            </a:r>
          </a:p>
        </p:txBody>
      </p:sp>
      <p:grpSp>
        <p:nvGrpSpPr>
          <p:cNvPr id="49" name="组合 48"/>
          <p:cNvGrpSpPr/>
          <p:nvPr/>
        </p:nvGrpSpPr>
        <p:grpSpPr>
          <a:xfrm>
            <a:off x="3676445" y="562909"/>
            <a:ext cx="464233" cy="584775"/>
            <a:chOff x="3611049" y="625527"/>
            <a:chExt cx="464233" cy="584775"/>
          </a:xfrm>
        </p:grpSpPr>
        <p:sp>
          <p:nvSpPr>
            <p:cNvPr id="47" name="椭圆 46"/>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637019" y="62552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1</a:t>
              </a:r>
              <a:endParaRPr lang="zh-CN" altLang="en-US" sz="3200" b="1" dirty="0">
                <a:solidFill>
                  <a:srgbClr val="595959"/>
                </a:solidFill>
                <a:effectLst>
                  <a:outerShdw blurRad="38100" dist="38100" dir="2700000" algn="tl">
                    <a:srgbClr val="000000">
                      <a:alpha val="43137"/>
                    </a:srgbClr>
                  </a:outerShdw>
                </a:effectLst>
              </a:endParaRPr>
            </a:p>
          </p:txBody>
        </p:sp>
      </p:grpSp>
      <p:grpSp>
        <p:nvGrpSpPr>
          <p:cNvPr id="127" name="组合 126"/>
          <p:cNvGrpSpPr/>
          <p:nvPr/>
        </p:nvGrpSpPr>
        <p:grpSpPr>
          <a:xfrm>
            <a:off x="7529650" y="557429"/>
            <a:ext cx="464233" cy="584775"/>
            <a:chOff x="3611049" y="620047"/>
            <a:chExt cx="464233" cy="584775"/>
          </a:xfrm>
        </p:grpSpPr>
        <p:sp>
          <p:nvSpPr>
            <p:cNvPr id="128" name="椭圆 127"/>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2</a:t>
              </a:r>
              <a:endParaRPr lang="zh-CN" altLang="en-US" sz="3200" b="1" dirty="0">
                <a:solidFill>
                  <a:srgbClr val="595959"/>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235609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设计原型要点</a:t>
            </a: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908762"/>
          </a:xfrm>
          <a:prstGeom prst="rect">
            <a:avLst/>
          </a:prstGeom>
        </p:spPr>
        <p:txBody>
          <a:bodyPr wrap="square">
            <a:spAutoFit/>
          </a:bodyPr>
          <a:lstStyle/>
          <a:p>
            <a:pPr indent="266700" algn="just">
              <a:spcAft>
                <a:spcPts val="0"/>
              </a:spcAft>
            </a:pP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kern="100" dirty="0">
                <a:latin typeface="微软雅黑" panose="020B0503020204020204" pitchFamily="34" charset="-122"/>
                <a:ea typeface="微软雅黑" panose="020B0503020204020204" pitchFamily="34" charset="-122"/>
                <a:cs typeface="Times New Roman" panose="02020603050405020304" pitchFamily="18" charset="0"/>
              </a:rPr>
              <a:t>页面的内容被拆分成不同模块，对不同的版块说明它包含的内容、功能、交互、操作逻辑。程序员可以清晰的知道他要做的事情。</a:t>
            </a: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在对页面的内容进行说明时，页面一定要简洁，不要把解释写的”遍地开花，箭头乱飞“，这给程序员的体验会非常差劲，可能直接”提刀“找你了。对版块的解释要尽可能的清晰，简单，这样可以减少程序员理解你原型的时间。对页面的分解和内容说明一定要规范，左边放页面，右边放文字（怎么放都行，个人习惯），页面的统一对程序员的体验也是影响很大的。</a:t>
            </a:r>
            <a:endParaRPr lang="zh-CN" altLang="zh-CN" sz="3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326456" y="1732418"/>
            <a:ext cx="5539087" cy="830997"/>
          </a:xfrm>
          <a:prstGeom prst="rect">
            <a:avLst/>
          </a:prstGeom>
        </p:spPr>
        <p:txBody>
          <a:bodyPr wrap="square">
            <a:spAutoFit/>
          </a:bodyPr>
          <a:lstStyle/>
          <a:p>
            <a:pPr indent="266700" algn="just">
              <a:spcAft>
                <a:spcPts val="0"/>
              </a:spcAft>
            </a:pPr>
            <a:r>
              <a:rPr lang="zh-CN" altLang="en-US" sz="4800" b="1" dirty="0"/>
              <a:t>但也要考虑程序员</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动作按钮: 上一张 11">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09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04</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435989"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原型制作过程概述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0823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730508"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PART/04  </a:t>
            </a:r>
            <a:r>
              <a:rPr lang="zh-CN" altLang="en-US" sz="2135" b="1" dirty="0">
                <a:solidFill>
                  <a:schemeClr val="bg1"/>
                </a:solidFill>
                <a:latin typeface="微软雅黑" pitchFamily="34" charset="-122"/>
                <a:ea typeface="微软雅黑" pitchFamily="34" charset="-122"/>
              </a:rPr>
              <a:t>原型制作过程概述</a:t>
            </a: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24884" y="825783"/>
            <a:ext cx="11876616" cy="5755422"/>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确定基本要求</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确定基本要求，包括所需的输入和输出信息。通常可以忽略诸如安全性之类的细节。</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开发初始原型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开发的初始原型仅包括用户界面。</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评论</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包括最终用户在内的客户会检查原型并提供有关潜在添加或更改的反馈。</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修改和增强原型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使用反馈可以改进规格和原型。可能需要就合同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界面范围内的内容进行谈判。如果引入了更改，则可能需要重复步骤</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动作按钮: 上一张 6">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0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05</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界面设计的构思</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40290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5381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PART/05   </a:t>
            </a:r>
            <a:r>
              <a:rPr lang="zh-CN" altLang="en-US" sz="2135" b="1" dirty="0">
                <a:solidFill>
                  <a:schemeClr val="bg1"/>
                </a:solidFill>
                <a:latin typeface="微软雅黑" pitchFamily="34" charset="-122"/>
                <a:ea typeface="微软雅黑" pitchFamily="34" charset="-122"/>
              </a:rPr>
              <a:t>界面设计的构思</a:t>
            </a:r>
          </a:p>
        </p:txBody>
      </p:sp>
      <p:pic>
        <p:nvPicPr>
          <p:cNvPr id="12291" name="图片 5" descr="è½¬åçåä¸ªæ­¥éª¤"/>
          <p:cNvPicPr>
            <a:picLocks noChangeAspect="1" noChangeArrowheads="1"/>
          </p:cNvPicPr>
          <p:nvPr/>
        </p:nvPicPr>
        <p:blipFill rotWithShape="1">
          <a:blip r:embed="rId3">
            <a:extLst>
              <a:ext uri="{28A0092B-C50C-407E-A947-70E740481C1C}">
                <a14:useLocalDpi xmlns:a14="http://schemas.microsoft.com/office/drawing/2010/main" val="0"/>
              </a:ext>
            </a:extLst>
          </a:blip>
          <a:srcRect l="8022" t="34883" r="7500" b="36772"/>
          <a:stretch/>
        </p:blipFill>
        <p:spPr bwMode="auto">
          <a:xfrm>
            <a:off x="124884" y="2559733"/>
            <a:ext cx="11950700" cy="17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2542512"/>
            <a:ext cx="12074111" cy="3676904"/>
          </a:xfrm>
          <a:prstGeom prst="rect">
            <a:avLst/>
          </a:prstGeom>
        </p:spPr>
        <p:txBody>
          <a:bodyPr wrap="square">
            <a:spAutoFit/>
          </a:bodyPr>
          <a:lstStyle/>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了解：界面的定位、界面简单的功能介绍；</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信任：客户案例、资讯动态；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价值：界面功能的详细介绍、界面价格、帮助与支持；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转化：引导用户注册、登录，</a:t>
            </a:r>
            <a:r>
              <a:rPr lang="zh-CN" altLang="en-US" sz="4000" kern="100" dirty="0">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进行体验购买。</a:t>
            </a:r>
          </a:p>
        </p:txBody>
      </p:sp>
    </p:spTree>
    <p:extLst>
      <p:ext uri="{BB962C8B-B14F-4D97-AF65-F5344CB8AC3E}">
        <p14:creationId xmlns:p14="http://schemas.microsoft.com/office/powerpoint/2010/main" val="136819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6.25E-7 -4.07407E-6 L -0.00039 -0.25833 " pathEditMode="relative" rAng="0" ptsTypes="AA">
                                      <p:cBhvr>
                                        <p:cTn id="13" dur="2000" fill="hold"/>
                                        <p:tgtEl>
                                          <p:spTgt spid="12291"/>
                                        </p:tgtEl>
                                        <p:attrNameLst>
                                          <p:attrName>ppt_x</p:attrName>
                                          <p:attrName>ppt_y</p:attrName>
                                        </p:attrNameLst>
                                      </p:cBhvr>
                                      <p:rCtr x="-26" y="-12917"/>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06</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界面设计原则</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92831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界面设计原则</a:t>
            </a:r>
          </a:p>
        </p:txBody>
      </p:sp>
      <p:sp>
        <p:nvSpPr>
          <p:cNvPr id="2" name="文本框 1">
            <a:extLst>
              <a:ext uri="{FF2B5EF4-FFF2-40B4-BE49-F238E27FC236}">
                <a16:creationId xmlns:a16="http://schemas.microsoft.com/office/drawing/2014/main" id="{80A85600-E197-4593-A625-74EDCEF37A2B}"/>
              </a:ext>
            </a:extLst>
          </p:cNvPr>
          <p:cNvSpPr txBox="1"/>
          <p:nvPr/>
        </p:nvSpPr>
        <p:spPr>
          <a:xfrm>
            <a:off x="1677162" y="656429"/>
            <a:ext cx="8837676" cy="6065507"/>
          </a:xfrm>
          <a:prstGeom prst="rect">
            <a:avLst/>
          </a:prstGeom>
          <a:noFill/>
        </p:spPr>
        <p:txBody>
          <a:bodyPr wrap="none" rtlCol="0">
            <a:spAutoFit/>
          </a:bodyPr>
          <a:lstStyle/>
          <a:p>
            <a:pPr algn="ctr">
              <a:lnSpc>
                <a:spcPct val="150000"/>
              </a:lnSpc>
            </a:pPr>
            <a:r>
              <a:rPr lang="en-US" altLang="zh-CN" sz="4400" b="1" dirty="0"/>
              <a:t>1.“</a:t>
            </a:r>
            <a:r>
              <a:rPr lang="zh-CN" altLang="en-US" sz="4400" b="1" dirty="0"/>
              <a:t>明确”应该放在设计的首要位置</a:t>
            </a:r>
            <a:endParaRPr lang="zh-CN" altLang="en-US" sz="4400" dirty="0"/>
          </a:p>
          <a:p>
            <a:pPr algn="ctr">
              <a:lnSpc>
                <a:spcPct val="150000"/>
              </a:lnSpc>
            </a:pPr>
            <a:r>
              <a:rPr lang="en-US" altLang="zh-CN" sz="4400" b="1" dirty="0" smtClean="0"/>
              <a:t>2</a:t>
            </a:r>
            <a:r>
              <a:rPr lang="en-US" altLang="zh-CN" sz="4400" b="1" dirty="0"/>
              <a:t>.</a:t>
            </a:r>
            <a:r>
              <a:rPr lang="zh-CN" altLang="en-US" sz="4400" b="1" dirty="0"/>
              <a:t>界面是为了交互而存在</a:t>
            </a:r>
            <a:endParaRPr lang="zh-CN" altLang="en-US" sz="4400" dirty="0"/>
          </a:p>
          <a:p>
            <a:pPr algn="ctr">
              <a:lnSpc>
                <a:spcPct val="150000"/>
              </a:lnSpc>
            </a:pPr>
            <a:r>
              <a:rPr lang="en-US" altLang="zh-CN" sz="4400" b="1" dirty="0" smtClean="0"/>
              <a:t>3.</a:t>
            </a:r>
            <a:r>
              <a:rPr lang="zh-CN" altLang="en-US" sz="4400" b="1" dirty="0"/>
              <a:t>让用户掌控</a:t>
            </a:r>
            <a:r>
              <a:rPr lang="zh-CN" altLang="en-US" sz="4400" b="1" dirty="0" smtClean="0"/>
              <a:t>一切</a:t>
            </a:r>
            <a:endParaRPr lang="en-US" altLang="zh-CN" sz="4400" b="1" dirty="0" smtClean="0"/>
          </a:p>
          <a:p>
            <a:pPr algn="ctr">
              <a:lnSpc>
                <a:spcPct val="150000"/>
              </a:lnSpc>
            </a:pPr>
            <a:r>
              <a:rPr lang="en-US" altLang="zh-CN" sz="4400" b="1" dirty="0" smtClean="0"/>
              <a:t>4.</a:t>
            </a:r>
            <a:r>
              <a:rPr lang="zh-CN" altLang="en-US" sz="4400" b="1" dirty="0"/>
              <a:t>直观操作是最好</a:t>
            </a:r>
            <a:r>
              <a:rPr lang="zh-CN" altLang="en-US" sz="4400" b="1" dirty="0" smtClean="0"/>
              <a:t>的</a:t>
            </a:r>
            <a:endParaRPr lang="en-US" altLang="zh-CN" sz="4400" b="1" dirty="0" smtClean="0"/>
          </a:p>
          <a:p>
            <a:pPr algn="ctr">
              <a:lnSpc>
                <a:spcPct val="150000"/>
              </a:lnSpc>
            </a:pPr>
            <a:r>
              <a:rPr lang="en-US" altLang="zh-CN" sz="4400" b="1" dirty="0" smtClean="0"/>
              <a:t>5.</a:t>
            </a:r>
            <a:r>
              <a:rPr lang="zh-CN" altLang="en-US" sz="4400" b="1" dirty="0"/>
              <a:t>一个页面一个主要</a:t>
            </a:r>
            <a:r>
              <a:rPr lang="zh-CN" altLang="en-US" sz="4400" b="1" dirty="0" smtClean="0"/>
              <a:t>操作</a:t>
            </a:r>
            <a:endParaRPr lang="en-US" altLang="zh-CN" sz="4400" b="1" dirty="0" smtClean="0"/>
          </a:p>
          <a:p>
            <a:pPr algn="ctr">
              <a:lnSpc>
                <a:spcPct val="150000"/>
              </a:lnSpc>
            </a:pPr>
            <a:r>
              <a:rPr lang="en-US" altLang="zh-CN" sz="4400" b="1" dirty="0" smtClean="0"/>
              <a:t>6.</a:t>
            </a:r>
            <a:r>
              <a:rPr lang="zh-CN" altLang="en-US" sz="4400" b="1" dirty="0"/>
              <a:t>让次要操作在次要位置</a:t>
            </a:r>
            <a:endParaRPr lang="en-US" altLang="zh-CN" sz="4400" b="1" dirty="0" smtClean="0"/>
          </a:p>
        </p:txBody>
      </p:sp>
    </p:spTree>
    <p:extLst>
      <p:ext uri="{BB962C8B-B14F-4D97-AF65-F5344CB8AC3E}">
        <p14:creationId xmlns:p14="http://schemas.microsoft.com/office/powerpoint/2010/main" val="3560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264035"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界面设计原则</a:t>
            </a:r>
          </a:p>
        </p:txBody>
      </p:sp>
      <p:sp>
        <p:nvSpPr>
          <p:cNvPr id="2" name="文本框 1">
            <a:extLst>
              <a:ext uri="{FF2B5EF4-FFF2-40B4-BE49-F238E27FC236}">
                <a16:creationId xmlns:a16="http://schemas.microsoft.com/office/drawing/2014/main" id="{80A85600-E197-4593-A625-74EDCEF37A2B}"/>
              </a:ext>
            </a:extLst>
          </p:cNvPr>
          <p:cNvSpPr txBox="1"/>
          <p:nvPr/>
        </p:nvSpPr>
        <p:spPr>
          <a:xfrm>
            <a:off x="1943261" y="843677"/>
            <a:ext cx="8305479" cy="5170646"/>
          </a:xfrm>
          <a:prstGeom prst="rect">
            <a:avLst/>
          </a:prstGeom>
          <a:noFill/>
        </p:spPr>
        <p:txBody>
          <a:bodyPr wrap="none" rtlCol="0">
            <a:spAutoFit/>
          </a:bodyPr>
          <a:lstStyle/>
          <a:p>
            <a:pPr algn="ctr">
              <a:lnSpc>
                <a:spcPct val="150000"/>
              </a:lnSpc>
            </a:pPr>
            <a:r>
              <a:rPr lang="en-US" altLang="zh-CN" sz="4400" b="1" dirty="0" smtClean="0"/>
              <a:t>7.</a:t>
            </a:r>
            <a:r>
              <a:rPr lang="zh-CN" altLang="en-US" sz="4400" b="1" dirty="0"/>
              <a:t>逐步说明</a:t>
            </a:r>
            <a:endParaRPr lang="zh-CN" altLang="en-US" sz="4400" dirty="0"/>
          </a:p>
          <a:p>
            <a:pPr algn="ctr">
              <a:lnSpc>
                <a:spcPct val="150000"/>
              </a:lnSpc>
            </a:pPr>
            <a:r>
              <a:rPr lang="en-US" altLang="zh-CN" sz="4400" b="1" dirty="0" smtClean="0"/>
              <a:t>8.</a:t>
            </a:r>
            <a:r>
              <a:rPr lang="zh-CN" altLang="en-US" sz="4400" b="1" dirty="0"/>
              <a:t>内置</a:t>
            </a:r>
            <a:r>
              <a:rPr lang="zh-CN" altLang="en-US" sz="4400" b="1" dirty="0" smtClean="0"/>
              <a:t>帮助</a:t>
            </a:r>
            <a:endParaRPr lang="en-US" altLang="zh-CN" sz="4400" b="1" dirty="0" smtClean="0"/>
          </a:p>
          <a:p>
            <a:pPr algn="ctr">
              <a:lnSpc>
                <a:spcPct val="150000"/>
              </a:lnSpc>
            </a:pPr>
            <a:r>
              <a:rPr lang="en-US" altLang="zh-CN" sz="4400" b="1" dirty="0" smtClean="0"/>
              <a:t>9.</a:t>
            </a:r>
            <a:r>
              <a:rPr lang="zh-CN" altLang="en-US" sz="4400" b="1" dirty="0"/>
              <a:t>强烈的视觉层次会让效果</a:t>
            </a:r>
            <a:r>
              <a:rPr lang="zh-CN" altLang="en-US" sz="4400" b="1" dirty="0" smtClean="0"/>
              <a:t>更好</a:t>
            </a:r>
            <a:endParaRPr lang="en-US" altLang="zh-CN" sz="4400" b="1" dirty="0" smtClean="0"/>
          </a:p>
          <a:p>
            <a:pPr algn="ctr">
              <a:lnSpc>
                <a:spcPct val="150000"/>
              </a:lnSpc>
            </a:pPr>
            <a:r>
              <a:rPr lang="en-US" altLang="zh-CN" sz="4400" b="1" dirty="0" smtClean="0"/>
              <a:t>10.</a:t>
            </a:r>
            <a:r>
              <a:rPr lang="zh-CN" altLang="en-US" sz="4400" b="1" dirty="0"/>
              <a:t>巧妙的布局减轻用户认知</a:t>
            </a:r>
            <a:r>
              <a:rPr lang="zh-CN" altLang="en-US" sz="4400" b="1" dirty="0" smtClean="0"/>
              <a:t>负担</a:t>
            </a:r>
            <a:endParaRPr lang="en-US" altLang="zh-CN" sz="4400" b="1" dirty="0" smtClean="0"/>
          </a:p>
          <a:p>
            <a:pPr algn="ctr">
              <a:lnSpc>
                <a:spcPct val="150000"/>
              </a:lnSpc>
            </a:pPr>
            <a:r>
              <a:rPr lang="en-US" altLang="zh-CN" sz="4400" b="1" dirty="0" smtClean="0"/>
              <a:t>11.</a:t>
            </a:r>
            <a:r>
              <a:rPr lang="zh-CN" altLang="en-US" sz="4400" b="1" dirty="0"/>
              <a:t>重点不要总是用颜色来强调</a:t>
            </a:r>
            <a:endParaRPr lang="zh-CN" altLang="en-US" sz="4400" dirty="0"/>
          </a:p>
        </p:txBody>
      </p:sp>
    </p:spTree>
    <p:extLst>
      <p:ext uri="{BB962C8B-B14F-4D97-AF65-F5344CB8AC3E}">
        <p14:creationId xmlns:p14="http://schemas.microsoft.com/office/powerpoint/2010/main" val="2111934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097866" y="2871829"/>
            <a:ext cx="780213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用工具制作界面原型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71086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86200" y="3288310"/>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697666" y="3329379"/>
            <a:ext cx="52982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4800" b="1" dirty="0" err="1">
                <a:solidFill>
                  <a:srgbClr val="2A323B"/>
                </a:solidFill>
                <a:latin typeface="微软雅黑" pitchFamily="34" charset="-122"/>
                <a:ea typeface="微软雅黑" pitchFamily="34" charset="-122"/>
              </a:rPr>
              <a:t>Mocplus</a:t>
            </a:r>
            <a:r>
              <a:rPr lang="zh-CN" altLang="en-US" sz="4800" b="1" dirty="0">
                <a:solidFill>
                  <a:srgbClr val="2A323B"/>
                </a:solidFill>
                <a:latin typeface="微软雅黑" pitchFamily="34" charset="-122"/>
                <a:ea typeface="微软雅黑" pitchFamily="34" charset="-122"/>
              </a:rPr>
              <a:t>界面简述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84323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5051424" y="2855953"/>
            <a:ext cx="3570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794017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797561"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界面简述</a:t>
            </a:r>
          </a:p>
        </p:txBody>
      </p:sp>
      <p:pic>
        <p:nvPicPr>
          <p:cNvPr id="3" name="图片 2"/>
          <p:cNvPicPr>
            <a:picLocks noChangeAspect="1"/>
          </p:cNvPicPr>
          <p:nvPr/>
        </p:nvPicPr>
        <p:blipFill>
          <a:blip r:embed="rId3"/>
          <a:stretch>
            <a:fillRect/>
          </a:stretch>
        </p:blipFill>
        <p:spPr>
          <a:xfrm>
            <a:off x="2207163" y="753213"/>
            <a:ext cx="7777674" cy="6063832"/>
          </a:xfrm>
          <a:prstGeom prst="rect">
            <a:avLst/>
          </a:prstGeom>
          <a:ln>
            <a:solidFill>
              <a:srgbClr val="000000"/>
            </a:solidFill>
          </a:ln>
        </p:spPr>
      </p:pic>
      <p:sp>
        <p:nvSpPr>
          <p:cNvPr id="4" name="矩形 3"/>
          <p:cNvSpPr/>
          <p:nvPr/>
        </p:nvSpPr>
        <p:spPr>
          <a:xfrm>
            <a:off x="2207163" y="759698"/>
            <a:ext cx="7777674" cy="454059"/>
          </a:xfrm>
          <a:prstGeom prst="rect">
            <a:avLst/>
          </a:prstGeom>
          <a:noFill/>
          <a:ln w="666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82929" y="146954"/>
            <a:ext cx="2031325" cy="646331"/>
          </a:xfrm>
          <a:prstGeom prst="rect">
            <a:avLst/>
          </a:prstGeom>
          <a:noFill/>
        </p:spPr>
        <p:txBody>
          <a:bodyPr wrap="none" rtlCol="0">
            <a:spAutoFit/>
          </a:bodyPr>
          <a:lstStyle/>
          <a:p>
            <a:r>
              <a:rPr lang="zh-CN" altLang="zh-CN" sz="3600" b="1" dirty="0"/>
              <a:t>主工具栏</a:t>
            </a:r>
            <a:endParaRPr lang="zh-CN" altLang="en-US" sz="3600" b="1" dirty="0"/>
          </a:p>
        </p:txBody>
      </p:sp>
      <p:sp>
        <p:nvSpPr>
          <p:cNvPr id="10" name="矩形 9"/>
          <p:cNvSpPr/>
          <p:nvPr/>
        </p:nvSpPr>
        <p:spPr>
          <a:xfrm>
            <a:off x="2207163" y="1280715"/>
            <a:ext cx="2796887" cy="1426859"/>
          </a:xfrm>
          <a:prstGeom prst="rect">
            <a:avLst/>
          </a:prstGeom>
          <a:noFill/>
          <a:ln w="666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64" y="1665676"/>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2" name="矩形 11"/>
          <p:cNvSpPr/>
          <p:nvPr/>
        </p:nvSpPr>
        <p:spPr>
          <a:xfrm>
            <a:off x="2208271" y="2802577"/>
            <a:ext cx="2795779" cy="4014468"/>
          </a:xfrm>
          <a:prstGeom prst="rect">
            <a:avLst/>
          </a:prstGeom>
          <a:noFill/>
          <a:ln w="666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664" y="4584425"/>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4" name="矩形 13"/>
          <p:cNvSpPr/>
          <p:nvPr/>
        </p:nvSpPr>
        <p:spPr>
          <a:xfrm>
            <a:off x="5094513" y="1280715"/>
            <a:ext cx="2713045" cy="5536330"/>
          </a:xfrm>
          <a:prstGeom prst="rect">
            <a:avLst/>
          </a:prstGeom>
          <a:noFill/>
          <a:ln w="66675">
            <a:solidFill>
              <a:srgbClr val="FE6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75210" y="3369069"/>
            <a:ext cx="1569660" cy="646331"/>
          </a:xfrm>
          <a:prstGeom prst="rect">
            <a:avLst/>
          </a:prstGeom>
        </p:spPr>
        <p:txBody>
          <a:bodyPr wrap="none">
            <a:spAutoFit/>
          </a:bodyPr>
          <a:lstStyle/>
          <a:p>
            <a:r>
              <a:rPr lang="zh-CN" altLang="zh-CN" sz="3600" b="1" dirty="0"/>
              <a:t>工作区</a:t>
            </a:r>
            <a:endParaRPr lang="zh-CN" altLang="en-US" sz="3600" b="1" dirty="0"/>
          </a:p>
        </p:txBody>
      </p:sp>
      <p:sp>
        <p:nvSpPr>
          <p:cNvPr id="16" name="矩形 15"/>
          <p:cNvSpPr/>
          <p:nvPr/>
        </p:nvSpPr>
        <p:spPr>
          <a:xfrm>
            <a:off x="7898021" y="1280716"/>
            <a:ext cx="2086816" cy="1616864"/>
          </a:xfrm>
          <a:prstGeom prst="rect">
            <a:avLst/>
          </a:prstGeom>
          <a:noFill/>
          <a:ln w="666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98021" y="5169200"/>
            <a:ext cx="2117903" cy="1634961"/>
          </a:xfrm>
          <a:prstGeom prst="rect">
            <a:avLst/>
          </a:prstGeom>
          <a:noFill/>
          <a:ln w="666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7814" y="1670978"/>
            <a:ext cx="2031325" cy="646331"/>
          </a:xfrm>
          <a:prstGeom prst="rect">
            <a:avLst/>
          </a:prstGeom>
        </p:spPr>
        <p:txBody>
          <a:bodyPr wrap="none">
            <a:spAutoFit/>
          </a:bodyPr>
          <a:lstStyle/>
          <a:p>
            <a:r>
              <a:rPr lang="zh-CN" altLang="zh-CN" sz="3600" b="1" dirty="0"/>
              <a:t>属性面板</a:t>
            </a:r>
            <a:endParaRPr lang="zh-CN" altLang="en-US" sz="3600" b="1" dirty="0"/>
          </a:p>
        </p:txBody>
      </p:sp>
      <p:sp>
        <p:nvSpPr>
          <p:cNvPr id="8" name="矩形 7"/>
          <p:cNvSpPr/>
          <p:nvPr/>
        </p:nvSpPr>
        <p:spPr>
          <a:xfrm>
            <a:off x="10057814" y="5386515"/>
            <a:ext cx="2142167" cy="1200329"/>
          </a:xfrm>
          <a:prstGeom prst="rect">
            <a:avLst/>
          </a:prstGeom>
        </p:spPr>
        <p:txBody>
          <a:bodyPr wrap="square">
            <a:spAutoFit/>
          </a:bodyPr>
          <a:lstStyle/>
          <a:p>
            <a:pPr algn="ctr"/>
            <a:r>
              <a:rPr lang="zh-CN" altLang="zh-CN" sz="3600" b="1" dirty="0"/>
              <a:t>组件大纲面板</a:t>
            </a:r>
            <a:endParaRPr lang="zh-CN" altLang="en-US" sz="3600" b="1" dirty="0"/>
          </a:p>
        </p:txBody>
      </p:sp>
    </p:spTree>
    <p:extLst>
      <p:ext uri="{BB962C8B-B14F-4D97-AF65-F5344CB8AC3E}">
        <p14:creationId xmlns:p14="http://schemas.microsoft.com/office/powerpoint/2010/main" val="369256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8638189" y="3395272"/>
            <a:ext cx="12105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待定</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267058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249334"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待定</a:t>
            </a:r>
          </a:p>
        </p:txBody>
      </p:sp>
      <p:sp>
        <p:nvSpPr>
          <p:cNvPr id="2" name="文本框 1">
            <a:extLst>
              <a:ext uri="{FF2B5EF4-FFF2-40B4-BE49-F238E27FC236}">
                <a16:creationId xmlns:a16="http://schemas.microsoft.com/office/drawing/2014/main" id="{FB0D2DC9-D078-48EA-B38A-F073E5108223}"/>
              </a:ext>
            </a:extLst>
          </p:cNvPr>
          <p:cNvSpPr txBox="1"/>
          <p:nvPr/>
        </p:nvSpPr>
        <p:spPr>
          <a:xfrm>
            <a:off x="638355" y="1104180"/>
            <a:ext cx="2262158" cy="369332"/>
          </a:xfrm>
          <a:prstGeom prst="rect">
            <a:avLst/>
          </a:prstGeom>
          <a:noFill/>
        </p:spPr>
        <p:txBody>
          <a:bodyPr wrap="none" rtlCol="0">
            <a:spAutoFit/>
          </a:bodyPr>
          <a:lstStyle/>
          <a:p>
            <a:r>
              <a:rPr lang="en-US" altLang="zh-CN" dirty="0" err="1"/>
              <a:t>Mocplus</a:t>
            </a:r>
            <a:r>
              <a:rPr lang="zh-CN" altLang="en-US" dirty="0"/>
              <a:t>母版设计：</a:t>
            </a:r>
            <a:r>
              <a:rPr lang="en-US" altLang="zh-CN" dirty="0"/>
              <a:t> </a:t>
            </a:r>
          </a:p>
        </p:txBody>
      </p:sp>
      <p:sp>
        <p:nvSpPr>
          <p:cNvPr id="3" name="AutoShape 2" descr="Image">
            <a:extLst>
              <a:ext uri="{FF2B5EF4-FFF2-40B4-BE49-F238E27FC236}">
                <a16:creationId xmlns:a16="http://schemas.microsoft.com/office/drawing/2014/main" id="{676DBCCF-B5DA-4BA8-B739-6FDF41CC11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0B44ACF-6ABB-4997-A5EC-0E8DB8779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550" y="573739"/>
            <a:ext cx="7410450" cy="6010275"/>
          </a:xfrm>
          <a:prstGeom prst="rect">
            <a:avLst/>
          </a:prstGeom>
        </p:spPr>
      </p:pic>
      <p:sp>
        <p:nvSpPr>
          <p:cNvPr id="9" name="矩形 8">
            <a:extLst>
              <a:ext uri="{FF2B5EF4-FFF2-40B4-BE49-F238E27FC236}">
                <a16:creationId xmlns:a16="http://schemas.microsoft.com/office/drawing/2014/main" id="{DD6AF1FA-81A0-4662-9BD2-F2F1CC15825E}"/>
              </a:ext>
            </a:extLst>
          </p:cNvPr>
          <p:cNvSpPr/>
          <p:nvPr/>
        </p:nvSpPr>
        <p:spPr>
          <a:xfrm>
            <a:off x="-1290857" y="1505701"/>
            <a:ext cx="6096000" cy="5078313"/>
          </a:xfrm>
          <a:prstGeom prst="rect">
            <a:avLst/>
          </a:prstGeom>
        </p:spPr>
        <p:txBody>
          <a:bodyPr>
            <a:spAutoFit/>
          </a:bodyPr>
          <a:lstStyle/>
          <a:p>
            <a:r>
              <a:rPr lang="zh-CN" altLang="en-US" dirty="0">
                <a:solidFill>
                  <a:srgbClr val="111111"/>
                </a:solidFill>
                <a:latin typeface="Droid Sans"/>
              </a:rPr>
              <a:t>下面详细介绍一下母版的相关操作：</a:t>
            </a:r>
          </a:p>
          <a:p>
            <a:r>
              <a:rPr lang="zh-CN" altLang="en-US" dirty="0">
                <a:solidFill>
                  <a:srgbClr val="111111"/>
                </a:solidFill>
                <a:latin typeface="Helvetica Neue"/>
              </a:rPr>
              <a:t>添加母版</a:t>
            </a:r>
          </a:p>
          <a:p>
            <a:r>
              <a:rPr lang="zh-CN" altLang="en-US" dirty="0">
                <a:solidFill>
                  <a:srgbClr val="111111"/>
                </a:solidFill>
                <a:latin typeface="Droid Sans"/>
              </a:rPr>
              <a:t>在工作区中的任意组件上面点击右键，弹出右键菜单，选择 “设置为母版”即可添加一个母版组件。</a:t>
            </a:r>
          </a:p>
          <a:p>
            <a:r>
              <a:rPr lang="zh-CN" altLang="en-US" dirty="0">
                <a:solidFill>
                  <a:srgbClr val="111111"/>
                </a:solidFill>
                <a:latin typeface="Droid Sans"/>
              </a:rPr>
              <a:t>母版添加后，可以在左上角的母版管理面板中看到。</a:t>
            </a:r>
          </a:p>
          <a:p>
            <a:r>
              <a:rPr lang="zh-CN" altLang="en-US" dirty="0">
                <a:solidFill>
                  <a:srgbClr val="111111"/>
                </a:solidFill>
                <a:latin typeface="Helvetica Neue"/>
              </a:rPr>
              <a:t>使用母版</a:t>
            </a:r>
          </a:p>
          <a:p>
            <a:r>
              <a:rPr lang="zh-CN" altLang="en-US" dirty="0">
                <a:solidFill>
                  <a:srgbClr val="111111"/>
                </a:solidFill>
                <a:latin typeface="Droid Sans"/>
              </a:rPr>
              <a:t>直接将母版从母版管理中拖入工作区就可以使用，可以应用到项目中的任意页面中。</a:t>
            </a:r>
          </a:p>
          <a:p>
            <a:r>
              <a:rPr lang="zh-CN" altLang="en-US" dirty="0">
                <a:solidFill>
                  <a:srgbClr val="111111"/>
                </a:solidFill>
                <a:latin typeface="Droid Sans"/>
              </a:rPr>
              <a:t>也可以直接复制一个母版然后粘贴。</a:t>
            </a:r>
          </a:p>
          <a:p>
            <a:r>
              <a:rPr lang="zh-CN" altLang="en-US" dirty="0">
                <a:solidFill>
                  <a:srgbClr val="111111"/>
                </a:solidFill>
                <a:latin typeface="Helvetica Neue"/>
              </a:rPr>
              <a:t>编辑母版</a:t>
            </a:r>
          </a:p>
          <a:p>
            <a:r>
              <a:rPr lang="zh-CN" altLang="en-US" dirty="0">
                <a:solidFill>
                  <a:srgbClr val="111111"/>
                </a:solidFill>
                <a:latin typeface="Droid Sans"/>
              </a:rPr>
              <a:t>直接双击任意母版，即可进入编辑模式，修改完成后，在外部双击即可完成修改。修改后会自动应用到所有使用了该母版的页面中。</a:t>
            </a:r>
          </a:p>
          <a:p>
            <a:r>
              <a:rPr lang="zh-CN" altLang="en-US" dirty="0">
                <a:solidFill>
                  <a:srgbClr val="111111"/>
                </a:solidFill>
                <a:latin typeface="Helvetica Neue"/>
              </a:rPr>
              <a:t>删除母版</a:t>
            </a:r>
          </a:p>
          <a:p>
            <a:r>
              <a:rPr lang="zh-CN" altLang="en-US" dirty="0">
                <a:solidFill>
                  <a:srgbClr val="111111"/>
                </a:solidFill>
                <a:latin typeface="Droid Sans"/>
              </a:rPr>
              <a:t>删除所有页面中（包含回收站页面）的母版后，在母版管理中找到相应的母版，在母版上点击鼠标右键，从右键菜单中选择“删除”。</a:t>
            </a:r>
          </a:p>
          <a:p>
            <a:r>
              <a:rPr lang="zh-CN" altLang="en-US" dirty="0">
                <a:solidFill>
                  <a:srgbClr val="111111"/>
                </a:solidFill>
                <a:latin typeface="Droid Sans"/>
              </a:rPr>
              <a:t> </a:t>
            </a:r>
            <a:endParaRPr lang="zh-CN" altLang="en-US" b="0" i="0" dirty="0">
              <a:solidFill>
                <a:srgbClr val="111111"/>
              </a:solidFill>
              <a:effectLst/>
              <a:latin typeface="Droid Sans"/>
            </a:endParaRPr>
          </a:p>
        </p:txBody>
      </p:sp>
    </p:spTree>
    <p:extLst>
      <p:ext uri="{BB962C8B-B14F-4D97-AF65-F5344CB8AC3E}">
        <p14:creationId xmlns:p14="http://schemas.microsoft.com/office/powerpoint/2010/main" val="1211402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944252" y="2871829"/>
            <a:ext cx="61093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提问与综合展示</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06082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614347" y="9131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提问</a:t>
            </a:r>
          </a:p>
        </p:txBody>
      </p:sp>
      <p:sp>
        <p:nvSpPr>
          <p:cNvPr id="6" name="文本框 5"/>
          <p:cNvSpPr txBox="1"/>
          <p:nvPr/>
        </p:nvSpPr>
        <p:spPr>
          <a:xfrm>
            <a:off x="1906391" y="1364804"/>
            <a:ext cx="8379217" cy="923330"/>
          </a:xfrm>
          <a:prstGeom prst="rect">
            <a:avLst/>
          </a:prstGeom>
          <a:noFill/>
        </p:spPr>
        <p:txBody>
          <a:bodyPr wrap="none" rtlCol="0">
            <a:spAutoFit/>
          </a:bodyPr>
          <a:lstStyle/>
          <a:p>
            <a:r>
              <a:rPr lang="en-US" altLang="zh-CN" sz="5400" b="1" dirty="0">
                <a:hlinkClick r:id="rId3" action="ppaction://hlinksldjump"/>
              </a:rPr>
              <a:t>1.</a:t>
            </a:r>
            <a:r>
              <a:rPr lang="zh-CN" altLang="en-US" sz="5400" b="1" dirty="0">
                <a:hlinkClick r:id="rId3" action="ppaction://hlinksldjump"/>
              </a:rPr>
              <a:t>低保真模型有哪些特点？</a:t>
            </a:r>
            <a:endParaRPr lang="zh-CN" altLang="en-US" sz="5400" b="1" dirty="0"/>
          </a:p>
        </p:txBody>
      </p:sp>
      <p:sp>
        <p:nvSpPr>
          <p:cNvPr id="7" name="文本框 6"/>
          <p:cNvSpPr txBox="1"/>
          <p:nvPr/>
        </p:nvSpPr>
        <p:spPr>
          <a:xfrm>
            <a:off x="111829" y="3034598"/>
            <a:ext cx="11968341" cy="661720"/>
          </a:xfrm>
          <a:prstGeom prst="rect">
            <a:avLst/>
          </a:prstGeom>
          <a:noFill/>
        </p:spPr>
        <p:txBody>
          <a:bodyPr wrap="none" rtlCol="0">
            <a:spAutoFit/>
          </a:bodyPr>
          <a:lstStyle/>
          <a:p>
            <a:r>
              <a:rPr lang="en-US" altLang="zh-CN" sz="3700" b="1" dirty="0">
                <a:hlinkClick r:id="rId4" action="ppaction://hlinksldjump"/>
              </a:rPr>
              <a:t>2.</a:t>
            </a:r>
            <a:r>
              <a:rPr lang="zh-CN" altLang="en-US" sz="3700" b="1" dirty="0">
                <a:hlinkClick r:id="rId4" action="ppaction://hlinksldjump"/>
              </a:rPr>
              <a:t>原型输出时要考虑哪些人员，为什么要考虑这些人员？</a:t>
            </a:r>
            <a:endParaRPr lang="zh-CN" altLang="en-US" sz="3700" b="1" dirty="0"/>
          </a:p>
        </p:txBody>
      </p:sp>
      <p:sp>
        <p:nvSpPr>
          <p:cNvPr id="8" name="文本框 7"/>
          <p:cNvSpPr txBox="1"/>
          <p:nvPr/>
        </p:nvSpPr>
        <p:spPr>
          <a:xfrm>
            <a:off x="2252639" y="4704393"/>
            <a:ext cx="7686720" cy="923330"/>
          </a:xfrm>
          <a:prstGeom prst="rect">
            <a:avLst/>
          </a:prstGeom>
          <a:noFill/>
        </p:spPr>
        <p:txBody>
          <a:bodyPr wrap="none" rtlCol="0">
            <a:spAutoFit/>
          </a:bodyPr>
          <a:lstStyle/>
          <a:p>
            <a:r>
              <a:rPr lang="en-US" altLang="zh-CN" sz="5400" b="1" dirty="0">
                <a:hlinkClick r:id="rId5" action="ppaction://hlinksldjump"/>
              </a:rPr>
              <a:t>3.</a:t>
            </a:r>
            <a:r>
              <a:rPr lang="zh-CN" altLang="en-US" sz="5400" b="1" dirty="0">
                <a:hlinkClick r:id="rId5" action="ppaction://hlinksldjump"/>
              </a:rPr>
              <a:t>简述原型制作的过程。</a:t>
            </a:r>
            <a:endParaRPr lang="zh-CN" altLang="en-US" sz="5400" b="1" dirty="0"/>
          </a:p>
        </p:txBody>
      </p:sp>
    </p:spTree>
    <p:extLst>
      <p:ext uri="{BB962C8B-B14F-4D97-AF65-F5344CB8AC3E}">
        <p14:creationId xmlns:p14="http://schemas.microsoft.com/office/powerpoint/2010/main" val="155268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02889"/>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参考文献</a:t>
            </a:r>
          </a:p>
        </p:txBody>
      </p:sp>
      <p:sp>
        <p:nvSpPr>
          <p:cNvPr id="3" name="矩形 2"/>
          <p:cNvSpPr/>
          <p:nvPr/>
        </p:nvSpPr>
        <p:spPr>
          <a:xfrm>
            <a:off x="11191" y="616034"/>
            <a:ext cx="11959771" cy="6334042"/>
          </a:xfrm>
          <a:prstGeom prst="rect">
            <a:avLst/>
          </a:prstGeom>
        </p:spPr>
        <p:txBody>
          <a:bodyPr wrap="square">
            <a:spAutoFit/>
          </a:bodyPr>
          <a:lstStyle/>
          <a:p>
            <a:pPr>
              <a:lnSpc>
                <a:spcPct val="130000"/>
              </a:lnSpc>
            </a:pPr>
            <a:r>
              <a:rPr lang="en-US" altLang="zh-CN" sz="2400" dirty="0"/>
              <a:t>[1]</a:t>
            </a:r>
            <a:r>
              <a:rPr lang="zh-CN" altLang="en-US" sz="2400" dirty="0"/>
              <a:t>做出规范的原型，这</a:t>
            </a:r>
            <a:r>
              <a:rPr lang="en-US" altLang="zh-CN" sz="2400" dirty="0"/>
              <a:t>3</a:t>
            </a:r>
            <a:r>
              <a:rPr lang="zh-CN" altLang="en-US" sz="2400" dirty="0"/>
              <a:t>步不可少</a:t>
            </a:r>
          </a:p>
          <a:p>
            <a:pPr>
              <a:lnSpc>
                <a:spcPct val="130000"/>
              </a:lnSpc>
            </a:pPr>
            <a:r>
              <a:rPr lang="en-US" altLang="zh-CN" sz="2400" dirty="0"/>
              <a:t>http://www.woshipm.com/rp/1006607.html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p>
          <a:p>
            <a:pPr>
              <a:lnSpc>
                <a:spcPct val="130000"/>
              </a:lnSpc>
            </a:pPr>
            <a:r>
              <a:rPr lang="en-US" altLang="zh-CN" sz="2400" dirty="0"/>
              <a:t>[2]</a:t>
            </a:r>
            <a:r>
              <a:rPr lang="zh-CN" altLang="en-US" sz="2400" dirty="0"/>
              <a:t>产品设计流程系列：如何进行原型设计</a:t>
            </a:r>
          </a:p>
          <a:p>
            <a:pPr>
              <a:lnSpc>
                <a:spcPct val="130000"/>
              </a:lnSpc>
            </a:pPr>
            <a:r>
              <a:rPr lang="en-US" altLang="zh-CN" sz="2400" dirty="0"/>
              <a:t>http://www.woshipm.com/rp/435751.html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p>
          <a:p>
            <a:pPr>
              <a:lnSpc>
                <a:spcPct val="130000"/>
              </a:lnSpc>
            </a:pPr>
            <a:r>
              <a:rPr lang="en-US" altLang="zh-CN" sz="2400" dirty="0"/>
              <a:t>[3]</a:t>
            </a:r>
            <a:r>
              <a:rPr lang="zh-CN" altLang="en-US" sz="2400" dirty="0"/>
              <a:t>知乎</a:t>
            </a:r>
            <a:r>
              <a:rPr lang="en-US" altLang="zh-CN" sz="2400" dirty="0"/>
              <a:t>——</a:t>
            </a:r>
            <a:r>
              <a:rPr lang="zh-CN" altLang="en-US" sz="2400" dirty="0"/>
              <a:t>软件原型设计工具有哪些？</a:t>
            </a:r>
          </a:p>
          <a:p>
            <a:pPr>
              <a:lnSpc>
                <a:spcPct val="130000"/>
              </a:lnSpc>
            </a:pPr>
            <a:r>
              <a:rPr lang="en-US" altLang="zh-CN" sz="2400" dirty="0"/>
              <a:t>https://www.zhihu.com/question/19572438</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p>
          <a:p>
            <a:pPr>
              <a:lnSpc>
                <a:spcPct val="130000"/>
              </a:lnSpc>
            </a:pPr>
            <a:r>
              <a:rPr lang="en-US" altLang="zh-CN" sz="2400" dirty="0"/>
              <a:t>[4]wiki——Software prototyping</a:t>
            </a:r>
          </a:p>
          <a:p>
            <a:pPr>
              <a:lnSpc>
                <a:spcPct val="130000"/>
              </a:lnSpc>
            </a:pPr>
            <a:r>
              <a:rPr lang="en-US" altLang="zh-CN" sz="2400" dirty="0"/>
              <a:t>https://en.wikipedia.org/wiki/Software_prototyping#Outline_of_the_prototyping_process</a:t>
            </a:r>
          </a:p>
          <a:p>
            <a:pPr>
              <a:lnSpc>
                <a:spcPct val="130000"/>
              </a:lnSpc>
            </a:pP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en-US" altLang="zh-CN" sz="2400" dirty="0" smtClean="0"/>
          </a:p>
          <a:p>
            <a:pPr>
              <a:lnSpc>
                <a:spcPct val="130000"/>
              </a:lnSpc>
            </a:pPr>
            <a:r>
              <a:rPr lang="en-US" altLang="zh-CN" sz="2400" dirty="0" smtClean="0"/>
              <a:t>[5]</a:t>
            </a:r>
            <a:r>
              <a:rPr lang="zh-CN" altLang="en-US" sz="2400" dirty="0"/>
              <a:t>简书</a:t>
            </a:r>
            <a:r>
              <a:rPr lang="en-US" altLang="zh-CN" sz="2400" dirty="0"/>
              <a:t>——</a:t>
            </a:r>
            <a:r>
              <a:rPr lang="zh-CN" altLang="en-US" sz="2400" dirty="0"/>
              <a:t>用户界面设计原则</a:t>
            </a:r>
          </a:p>
          <a:p>
            <a:pPr>
              <a:lnSpc>
                <a:spcPct val="130000"/>
              </a:lnSpc>
            </a:pPr>
            <a:r>
              <a:rPr lang="en-US" altLang="zh-CN" sz="2400" dirty="0"/>
              <a:t>https://www.jianshu.com/p/9f7b4be730a1</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a:p>
            <a:pPr>
              <a:lnSpc>
                <a:spcPct val="130000"/>
              </a:lnSpc>
            </a:pPr>
            <a:r>
              <a:rPr lang="en-US" altLang="zh-CN" sz="2400" dirty="0" smtClean="0"/>
              <a:t>[6]</a:t>
            </a:r>
            <a:r>
              <a:rPr lang="zh-CN" altLang="en-US" sz="2400" dirty="0"/>
              <a:t>慕客教程</a:t>
            </a:r>
          </a:p>
          <a:p>
            <a:pPr>
              <a:lnSpc>
                <a:spcPct val="130000"/>
              </a:lnSpc>
            </a:pPr>
            <a:r>
              <a:rPr lang="en-US" altLang="zh-CN" sz="2400" dirty="0"/>
              <a:t>https://doc.mockplus.cn/?cat=126</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p:txBody>
      </p:sp>
    </p:spTree>
    <p:extLst>
      <p:ext uri="{BB962C8B-B14F-4D97-AF65-F5344CB8AC3E}">
        <p14:creationId xmlns:p14="http://schemas.microsoft.com/office/powerpoint/2010/main" val="109763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52939" y="111378"/>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800" b="1" dirty="0">
                <a:solidFill>
                  <a:schemeClr val="bg1"/>
                </a:solidFill>
                <a:latin typeface="微软雅黑" pitchFamily="34" charset="-122"/>
                <a:ea typeface="微软雅黑" pitchFamily="34" charset="-122"/>
              </a:rPr>
              <a:t>PPT</a:t>
            </a:r>
            <a:r>
              <a:rPr lang="zh-CN" altLang="en-US" sz="2800" b="1" dirty="0">
                <a:solidFill>
                  <a:schemeClr val="bg1"/>
                </a:solidFill>
                <a:latin typeface="微软雅黑" pitchFamily="34" charset="-122"/>
                <a:ea typeface="微软雅黑" pitchFamily="34" charset="-122"/>
              </a:rPr>
              <a:t>分工</a:t>
            </a:r>
          </a:p>
        </p:txBody>
      </p:sp>
      <p:sp>
        <p:nvSpPr>
          <p:cNvPr id="6" name="矩形 5"/>
          <p:cNvSpPr/>
          <p:nvPr/>
        </p:nvSpPr>
        <p:spPr>
          <a:xfrm>
            <a:off x="227332" y="884109"/>
            <a:ext cx="10861216" cy="5016758"/>
          </a:xfrm>
          <a:prstGeom prst="rect">
            <a:avLst/>
          </a:prstGeom>
        </p:spPr>
        <p:txBody>
          <a:bodyPr wrap="square">
            <a:spAutoFit/>
          </a:bodyPr>
          <a:lstStyle/>
          <a:p>
            <a:pPr>
              <a:lnSpc>
                <a:spcPct val="200000"/>
              </a:lnSpc>
            </a:pPr>
            <a:r>
              <a:rPr lang="zh-CN" altLang="en-US" sz="3200" dirty="0"/>
              <a:t>郑丞钧：</a:t>
            </a:r>
            <a:r>
              <a:rPr lang="en-US" altLang="zh-CN" sz="3200" dirty="0" err="1"/>
              <a:t>Mocplus</a:t>
            </a:r>
            <a:r>
              <a:rPr lang="zh-CN" altLang="en-US" sz="3200" dirty="0"/>
              <a:t>工具学习，</a:t>
            </a:r>
            <a:r>
              <a:rPr lang="en-US" altLang="zh-CN" sz="3200" dirty="0"/>
              <a:t>PPT</a:t>
            </a:r>
            <a:r>
              <a:rPr lang="zh-CN" altLang="en-US" sz="3200" dirty="0"/>
              <a:t>模板查找</a:t>
            </a:r>
            <a:endParaRPr lang="en-US" altLang="zh-CN" sz="3200" dirty="0"/>
          </a:p>
          <a:p>
            <a:pPr>
              <a:lnSpc>
                <a:spcPct val="200000"/>
              </a:lnSpc>
            </a:pPr>
            <a:r>
              <a:rPr lang="zh-CN" altLang="en-US" sz="3200" dirty="0"/>
              <a:t>苏碧青：</a:t>
            </a:r>
            <a:r>
              <a:rPr lang="en-US" altLang="zh-CN" sz="3200" dirty="0" err="1"/>
              <a:t>Mocplus</a:t>
            </a:r>
            <a:r>
              <a:rPr lang="zh-CN" altLang="en-US" sz="3200" dirty="0"/>
              <a:t>工具学习，</a:t>
            </a:r>
            <a:r>
              <a:rPr lang="en-US" altLang="zh-CN" sz="3200" dirty="0" err="1"/>
              <a:t>Mocplus</a:t>
            </a:r>
            <a:r>
              <a:rPr lang="zh-CN" altLang="en-US" sz="3200" dirty="0"/>
              <a:t>材料整理</a:t>
            </a:r>
          </a:p>
          <a:p>
            <a:pPr>
              <a:lnSpc>
                <a:spcPct val="200000"/>
              </a:lnSpc>
            </a:pPr>
            <a:r>
              <a:rPr lang="zh-CN" altLang="en-US" sz="3200" dirty="0"/>
              <a:t>罗培铖：</a:t>
            </a:r>
            <a:r>
              <a:rPr lang="en-US" altLang="zh-CN" sz="3200" dirty="0" err="1"/>
              <a:t>Mocplus</a:t>
            </a:r>
            <a:r>
              <a:rPr lang="zh-CN" altLang="en-US" sz="3200" dirty="0"/>
              <a:t>工具学习，界面原型材料整理</a:t>
            </a:r>
          </a:p>
          <a:p>
            <a:pPr>
              <a:lnSpc>
                <a:spcPct val="200000"/>
              </a:lnSpc>
            </a:pPr>
            <a:r>
              <a:rPr lang="zh-CN" altLang="en-US" sz="3200" dirty="0"/>
              <a:t>张嘉诚：</a:t>
            </a:r>
            <a:r>
              <a:rPr lang="en-US" altLang="zh-CN" sz="3200" dirty="0" err="1"/>
              <a:t>Mocplus</a:t>
            </a:r>
            <a:r>
              <a:rPr lang="zh-CN" altLang="en-US" sz="3200" dirty="0"/>
              <a:t>工具学习，PPT制作</a:t>
            </a:r>
          </a:p>
          <a:p>
            <a:pPr>
              <a:lnSpc>
                <a:spcPct val="200000"/>
              </a:lnSpc>
            </a:pPr>
            <a:r>
              <a:rPr lang="zh-CN" altLang="en-US" sz="3200" dirty="0"/>
              <a:t>赵豪杰：</a:t>
            </a:r>
            <a:r>
              <a:rPr lang="en-US" altLang="zh-CN" sz="3200" dirty="0" err="1"/>
              <a:t>Mocplus</a:t>
            </a:r>
            <a:r>
              <a:rPr lang="zh-CN" altLang="en-US" sz="3200" dirty="0"/>
              <a:t>工具学习，</a:t>
            </a:r>
            <a:r>
              <a:rPr lang="en-US" altLang="zh-CN" sz="3200" dirty="0"/>
              <a:t>PPT</a:t>
            </a:r>
            <a:r>
              <a:rPr lang="zh-CN" altLang="en-US" sz="3200" dirty="0"/>
              <a:t>材料整合</a:t>
            </a:r>
          </a:p>
        </p:txBody>
      </p:sp>
    </p:spTree>
    <p:extLst>
      <p:ext uri="{BB962C8B-B14F-4D97-AF65-F5344CB8AC3E}">
        <p14:creationId xmlns:p14="http://schemas.microsoft.com/office/powerpoint/2010/main" val="415941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11378"/>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绩效考评</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7" y="852622"/>
            <a:ext cx="3742500" cy="2756026"/>
          </a:xfrm>
          <a:prstGeom prst="rect">
            <a:avLst/>
          </a:prstGeom>
          <a:ln>
            <a:solidFill>
              <a:schemeClr val="tx1"/>
            </a:solid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4460" y="872961"/>
            <a:ext cx="3783180" cy="2715347"/>
          </a:xfrm>
          <a:prstGeom prst="rect">
            <a:avLst/>
          </a:prstGeom>
          <a:ln>
            <a:solidFill>
              <a:schemeClr val="tx1"/>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9691" y="964489"/>
            <a:ext cx="3620462" cy="2532290"/>
          </a:xfrm>
          <a:prstGeom prst="rect">
            <a:avLst/>
          </a:prstGeom>
          <a:ln>
            <a:solidFill>
              <a:schemeClr val="tx1"/>
            </a:solidFill>
          </a:ln>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2820" y="3784920"/>
            <a:ext cx="3783180" cy="2705177"/>
          </a:xfrm>
          <a:prstGeom prst="rect">
            <a:avLst/>
          </a:prstGeom>
          <a:ln>
            <a:solidFill>
              <a:schemeClr val="tx1"/>
            </a:solidFill>
          </a:ln>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317" y="3795089"/>
            <a:ext cx="3813690" cy="2684837"/>
          </a:xfrm>
          <a:prstGeom prst="rect">
            <a:avLst/>
          </a:prstGeom>
          <a:ln>
            <a:solidFill>
              <a:schemeClr val="tx1"/>
            </a:solidFill>
          </a:ln>
        </p:spPr>
      </p:pic>
    </p:spTree>
    <p:extLst>
      <p:ext uri="{BB962C8B-B14F-4D97-AF65-F5344CB8AC3E}">
        <p14:creationId xmlns:p14="http://schemas.microsoft.com/office/powerpoint/2010/main" val="247978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p:cNvSpPr>
            <a:spLocks noChangeShapeType="1"/>
          </p:cNvSpPr>
          <p:nvPr/>
        </p:nvSpPr>
        <p:spPr bwMode="auto">
          <a:xfrm flipV="1">
            <a:off x="-6673851" y="59827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10595" name="Group 3"/>
          <p:cNvGrpSpPr/>
          <p:nvPr/>
        </p:nvGrpSpPr>
        <p:grpSpPr bwMode="auto">
          <a:xfrm>
            <a:off x="9472085" y="5091643"/>
            <a:ext cx="1602316" cy="99483"/>
            <a:chOff x="4477" y="2290"/>
            <a:chExt cx="757" cy="47"/>
          </a:xfrm>
        </p:grpSpPr>
        <p:sp>
          <p:nvSpPr>
            <p:cNvPr id="32953" name="Rectangle 4"/>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4" name="Rectangle 5"/>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598" name="Group 6"/>
          <p:cNvGrpSpPr/>
          <p:nvPr/>
        </p:nvGrpSpPr>
        <p:grpSpPr bwMode="auto">
          <a:xfrm>
            <a:off x="7607300" y="4594226"/>
            <a:ext cx="1602317" cy="99484"/>
            <a:chOff x="3596" y="2055"/>
            <a:chExt cx="757" cy="47"/>
          </a:xfrm>
        </p:grpSpPr>
        <p:sp>
          <p:nvSpPr>
            <p:cNvPr id="32951" name="Rectangle 7"/>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2" name="Rectangle 8"/>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1" name="Group 9"/>
          <p:cNvGrpSpPr/>
          <p:nvPr/>
        </p:nvGrpSpPr>
        <p:grpSpPr bwMode="auto">
          <a:xfrm>
            <a:off x="10337801" y="4346576"/>
            <a:ext cx="1606551" cy="99483"/>
            <a:chOff x="4886" y="1938"/>
            <a:chExt cx="759" cy="47"/>
          </a:xfrm>
        </p:grpSpPr>
        <p:sp>
          <p:nvSpPr>
            <p:cNvPr id="32949" name="Rectangle 10"/>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0" name="Rectangle 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4" name="Group 12"/>
          <p:cNvGrpSpPr/>
          <p:nvPr/>
        </p:nvGrpSpPr>
        <p:grpSpPr bwMode="auto">
          <a:xfrm>
            <a:off x="10068985" y="3927477"/>
            <a:ext cx="1602316" cy="95249"/>
            <a:chOff x="4759" y="1740"/>
            <a:chExt cx="757" cy="45"/>
          </a:xfrm>
        </p:grpSpPr>
        <p:sp>
          <p:nvSpPr>
            <p:cNvPr id="32947" name="Rectangle 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48" name="Rectangle 14"/>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110607" name="Oval 15"/>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110608" name="Group 16"/>
          <p:cNvGrpSpPr/>
          <p:nvPr/>
        </p:nvGrpSpPr>
        <p:grpSpPr bwMode="auto">
          <a:xfrm>
            <a:off x="6472767" y="3868210"/>
            <a:ext cx="821267" cy="747183"/>
            <a:chOff x="3060" y="1712"/>
            <a:chExt cx="388" cy="353"/>
          </a:xfrm>
        </p:grpSpPr>
        <p:sp>
          <p:nvSpPr>
            <p:cNvPr id="32940" name="Freeform 17"/>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1" name="Freeform 18"/>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2" name="Freeform 19"/>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3" name="Freeform 20"/>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4" name="Freeform 21"/>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5" name="Freeform 22"/>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6" name="Freeform 23"/>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16" name="Group 24"/>
          <p:cNvGrpSpPr/>
          <p:nvPr/>
        </p:nvGrpSpPr>
        <p:grpSpPr bwMode="auto">
          <a:xfrm>
            <a:off x="6989234" y="2481792"/>
            <a:ext cx="5202767" cy="349251"/>
            <a:chOff x="3304" y="1057"/>
            <a:chExt cx="2458" cy="165"/>
          </a:xfrm>
        </p:grpSpPr>
        <p:sp>
          <p:nvSpPr>
            <p:cNvPr id="32937" name="Rectangle 25"/>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8" name="Rectangle 26"/>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9" name="Freeform 27"/>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20" name="Group 28"/>
          <p:cNvGrpSpPr/>
          <p:nvPr/>
        </p:nvGrpSpPr>
        <p:grpSpPr bwMode="auto">
          <a:xfrm>
            <a:off x="7711017" y="1893359"/>
            <a:ext cx="1761067" cy="1761067"/>
            <a:chOff x="3645" y="779"/>
            <a:chExt cx="832" cy="832"/>
          </a:xfrm>
        </p:grpSpPr>
        <p:sp>
          <p:nvSpPr>
            <p:cNvPr id="32844" name="Oval 29"/>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5" name="Oval 30"/>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6" name="Freeform 31"/>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7" name="Freeform 32"/>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8" name="Freeform 33"/>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9" name="Freeform 34"/>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0" name="Freeform 35"/>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1" name="Freeform 36"/>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2" name="Freeform 37"/>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3" name="Freeform 38"/>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4" name="Freeform 39"/>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5" name="Freeform 40"/>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6" name="Freeform 41"/>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7" name="Freeform 42"/>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8" name="Freeform 43"/>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9" name="Freeform 44"/>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0" name="Freeform 45"/>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1" name="Freeform 46"/>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2" name="Freeform 47"/>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3" name="Freeform 48"/>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4" name="Freeform 49"/>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5" name="Freeform 50"/>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6" name="Freeform 51"/>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7" name="Freeform 52"/>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8" name="Freeform 53"/>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9" name="Freeform 54"/>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0" name="Freeform 55"/>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1" name="Freeform 56"/>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2" name="Freeform 57"/>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3" name="Freeform 58"/>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4" name="Freeform 59"/>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5" name="Freeform 60"/>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6" name="Freeform 61"/>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7" name="Freeform 62"/>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8" name="Freeform 63"/>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9" name="Freeform 64"/>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0" name="Freeform 65"/>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1" name="Freeform 66"/>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2" name="Freeform 67"/>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3" name="Freeform 68"/>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4" name="Freeform 69"/>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5" name="Freeform 70"/>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6" name="Freeform 71"/>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7" name="Freeform 72"/>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8" name="Freeform 73"/>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9" name="Freeform 74"/>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0" name="Freeform 75"/>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1" name="Freeform 76"/>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2" name="Freeform 77"/>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3" name="Freeform 78"/>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4" name="Freeform 79"/>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5" name="Freeform 80"/>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6" name="Freeform 81"/>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7" name="Freeform 82"/>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8" name="Freeform 83"/>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9" name="Freeform 84"/>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0" name="Freeform 85"/>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1" name="Freeform 86"/>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2" name="Freeform 87"/>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3" name="Freeform 88"/>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4" name="Freeform 89"/>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5" name="Freeform 90"/>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6" name="Freeform 91"/>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7" name="Freeform 92"/>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8" name="Freeform 93"/>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9" name="Freeform 94"/>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0" name="Freeform 95"/>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1" name="Freeform 96"/>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2" name="Freeform 97"/>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3" name="Freeform 98"/>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4" name="Freeform 99"/>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5" name="Freeform 100"/>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6" name="Freeform 101"/>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7" name="Freeform 102"/>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8" name="Freeform 103"/>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9" name="Freeform 104"/>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0" name="Freeform 105"/>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1" name="Freeform 106"/>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2" name="Freeform 107"/>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3" name="Freeform 108"/>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4" name="Freeform 109"/>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5" name="Freeform 110"/>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6" name="Freeform 111"/>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7" name="Freeform 112"/>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8" name="Freeform 113"/>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9" name="Freeform 114"/>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0" name="Freeform 115"/>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1" name="Freeform 116"/>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2" name="Freeform 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3" name="Freeform 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4" name="Freeform 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5" name="Freeform 120"/>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6" name="Freeform 121"/>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14" name="Group 122"/>
          <p:cNvGrpSpPr/>
          <p:nvPr/>
        </p:nvGrpSpPr>
        <p:grpSpPr bwMode="auto">
          <a:xfrm>
            <a:off x="4751918" y="2979209"/>
            <a:ext cx="1606549" cy="99483"/>
            <a:chOff x="2247" y="1292"/>
            <a:chExt cx="759" cy="47"/>
          </a:xfrm>
        </p:grpSpPr>
        <p:sp>
          <p:nvSpPr>
            <p:cNvPr id="32842" name="Rectangle 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3" name="Rectangle 124"/>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17" name="Group 125"/>
          <p:cNvGrpSpPr/>
          <p:nvPr/>
        </p:nvGrpSpPr>
        <p:grpSpPr bwMode="auto">
          <a:xfrm>
            <a:off x="6616701" y="3476626"/>
            <a:ext cx="4584700" cy="296333"/>
            <a:chOff x="3128" y="1527"/>
            <a:chExt cx="2166" cy="140"/>
          </a:xfrm>
        </p:grpSpPr>
        <p:sp>
          <p:nvSpPr>
            <p:cNvPr id="32838" name="Rectangle 126"/>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39" name="Freeform 127"/>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0" name="Rectangle 128"/>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1" name="Rectangle 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22" name="Group 130"/>
          <p:cNvGrpSpPr/>
          <p:nvPr/>
        </p:nvGrpSpPr>
        <p:grpSpPr bwMode="auto">
          <a:xfrm>
            <a:off x="7272867" y="1556809"/>
            <a:ext cx="2586567" cy="2370667"/>
            <a:chOff x="3438" y="620"/>
            <a:chExt cx="1222" cy="1120"/>
          </a:xfrm>
        </p:grpSpPr>
        <p:grpSp>
          <p:nvGrpSpPr>
            <p:cNvPr id="32832" name="Group 131"/>
            <p:cNvGrpSpPr/>
            <p:nvPr/>
          </p:nvGrpSpPr>
          <p:grpSpPr bwMode="auto">
            <a:xfrm>
              <a:off x="3514" y="620"/>
              <a:ext cx="1146" cy="676"/>
              <a:chOff x="3514" y="620"/>
              <a:chExt cx="1146" cy="676"/>
            </a:xfrm>
          </p:grpSpPr>
          <p:sp>
            <p:nvSpPr>
              <p:cNvPr id="32836" name="Freeform 132"/>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7" name="Freeform 133"/>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2833" name="Group 134"/>
            <p:cNvGrpSpPr/>
            <p:nvPr/>
          </p:nvGrpSpPr>
          <p:grpSpPr bwMode="auto">
            <a:xfrm>
              <a:off x="3438" y="1080"/>
              <a:ext cx="1154" cy="660"/>
              <a:chOff x="3438" y="1080"/>
              <a:chExt cx="1154" cy="660"/>
            </a:xfrm>
          </p:grpSpPr>
          <p:sp>
            <p:nvSpPr>
              <p:cNvPr id="32834" name="Freeform 135"/>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5" name="Freeform 136"/>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110729" name="Group 137"/>
          <p:cNvGrpSpPr/>
          <p:nvPr/>
        </p:nvGrpSpPr>
        <p:grpSpPr bwMode="auto">
          <a:xfrm>
            <a:off x="6081184" y="2735793"/>
            <a:ext cx="1236133" cy="675217"/>
            <a:chOff x="2875" y="1177"/>
            <a:chExt cx="584" cy="319"/>
          </a:xfrm>
        </p:grpSpPr>
        <p:sp>
          <p:nvSpPr>
            <p:cNvPr id="32830" name="Freeform 138"/>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1" name="Freeform 139"/>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32" name="Group 140"/>
          <p:cNvGrpSpPr/>
          <p:nvPr/>
        </p:nvGrpSpPr>
        <p:grpSpPr bwMode="auto">
          <a:xfrm>
            <a:off x="7272867" y="1812926"/>
            <a:ext cx="1612900" cy="878417"/>
            <a:chOff x="3438" y="741"/>
            <a:chExt cx="762" cy="415"/>
          </a:xfrm>
        </p:grpSpPr>
        <p:grpSp>
          <p:nvGrpSpPr>
            <p:cNvPr id="32826" name="Group 141"/>
            <p:cNvGrpSpPr/>
            <p:nvPr/>
          </p:nvGrpSpPr>
          <p:grpSpPr bwMode="auto">
            <a:xfrm>
              <a:off x="3438" y="741"/>
              <a:ext cx="762" cy="415"/>
              <a:chOff x="3438" y="741"/>
              <a:chExt cx="762" cy="415"/>
            </a:xfrm>
          </p:grpSpPr>
          <p:sp>
            <p:nvSpPr>
              <p:cNvPr id="32828" name="Freeform 142"/>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9" name="Freeform 143"/>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827" name="Freeform 144"/>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110737" name="Picture 14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738" name="Group 146"/>
          <p:cNvGrpSpPr/>
          <p:nvPr/>
        </p:nvGrpSpPr>
        <p:grpSpPr bwMode="auto">
          <a:xfrm>
            <a:off x="10509251" y="3582460"/>
            <a:ext cx="1043516" cy="2783417"/>
            <a:chOff x="2468" y="1211"/>
            <a:chExt cx="412" cy="1099"/>
          </a:xfrm>
        </p:grpSpPr>
        <p:sp>
          <p:nvSpPr>
            <p:cNvPr id="32817" name="Rectangle 14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8" name="Rectangle 14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9" name="Freeform 14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0" name="Freeform 15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1" name="Freeform 151"/>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2" name="Freeform 152"/>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3" name="Freeform 153"/>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4" name="Rectangle 154"/>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25" name="Rectangle 155"/>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48" name="Group 156"/>
          <p:cNvGrpSpPr/>
          <p:nvPr/>
        </p:nvGrpSpPr>
        <p:grpSpPr bwMode="auto">
          <a:xfrm>
            <a:off x="6553201" y="2655359"/>
            <a:ext cx="4559300" cy="4176184"/>
            <a:chOff x="658" y="294"/>
            <a:chExt cx="1973" cy="1807"/>
          </a:xfrm>
        </p:grpSpPr>
        <p:sp>
          <p:nvSpPr>
            <p:cNvPr id="32797" name="Oval 157"/>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798" name="Freeform 158"/>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799" name="Freeform 159"/>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0" name="Freeform 160"/>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1" name="Freeform 161"/>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2" name="Freeform 162"/>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3" name="Freeform 163"/>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4" name="Freeform 164"/>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5" name="Freeform 165"/>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6" name="Freeform 166"/>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7" name="Freeform 167"/>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8" name="Freeform 168"/>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9" name="Freeform 169"/>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0" name="Freeform 170"/>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1" name="Freeform 171"/>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2" name="Freeform 172"/>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3" name="Freeform 17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4" name="Freeform 17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5" name="Freeform 17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6" name="Freeform 17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787" name="Rectangle 177"/>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110775" name="Text Box 183"/>
          <p:cNvSpPr txBox="1">
            <a:spLocks noChangeArrowheads="1"/>
          </p:cNvSpPr>
          <p:nvPr/>
        </p:nvSpPr>
        <p:spPr bwMode="auto">
          <a:xfrm>
            <a:off x="317501" y="2879726"/>
            <a:ext cx="2922595"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5335" b="1">
                <a:solidFill>
                  <a:schemeClr val="bg1"/>
                </a:solidFill>
                <a:ea typeface="微软雅黑" pitchFamily="34" charset="-122"/>
              </a:rPr>
              <a:t>谢谢观赏</a:t>
            </a:r>
          </a:p>
        </p:txBody>
      </p:sp>
      <p:sp>
        <p:nvSpPr>
          <p:cNvPr id="110777" name="Text Box 185"/>
          <p:cNvSpPr txBox="1">
            <a:spLocks noChangeArrowheads="1"/>
          </p:cNvSpPr>
          <p:nvPr/>
        </p:nvSpPr>
        <p:spPr bwMode="auto">
          <a:xfrm>
            <a:off x="1277031" y="2225497"/>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7200" b="1" dirty="0">
                <a:solidFill>
                  <a:srgbClr val="2A323B"/>
                </a:solidFill>
                <a:ea typeface="微软雅黑" pitchFamily="34" charset="-122"/>
              </a:rPr>
              <a:t>谢谢观看</a:t>
            </a:r>
          </a:p>
        </p:txBody>
      </p:sp>
      <p:sp>
        <p:nvSpPr>
          <p:cNvPr id="181"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1+#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110598"/>
                                        </p:tgtEl>
                                        <p:attrNameLst>
                                          <p:attrName>style.visibility</p:attrName>
                                        </p:attrNameLst>
                                      </p:cBhvr>
                                      <p:to>
                                        <p:strVal val="visible"/>
                                      </p:to>
                                    </p:set>
                                    <p:anim calcmode="lin" valueType="num">
                                      <p:cBhvr additive="base">
                                        <p:cTn id="11" dur="500" fill="hold"/>
                                        <p:tgtEl>
                                          <p:spTgt spid="110598"/>
                                        </p:tgtEl>
                                        <p:attrNameLst>
                                          <p:attrName>ppt_x</p:attrName>
                                        </p:attrNameLst>
                                      </p:cBhvr>
                                      <p:tavLst>
                                        <p:tav tm="0">
                                          <p:val>
                                            <p:strVal val="1+#ppt_w/2"/>
                                          </p:val>
                                        </p:tav>
                                        <p:tav tm="100000">
                                          <p:val>
                                            <p:strVal val="#ppt_x"/>
                                          </p:val>
                                        </p:tav>
                                      </p:tavLst>
                                    </p:anim>
                                    <p:anim calcmode="lin" valueType="num">
                                      <p:cBhvr additive="base">
                                        <p:cTn id="12" dur="500" fill="hold"/>
                                        <p:tgtEl>
                                          <p:spTgt spid="11059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1+#ppt_w/2"/>
                                          </p:val>
                                        </p:tav>
                                        <p:tav tm="100000">
                                          <p:val>
                                            <p:strVal val="#ppt_x"/>
                                          </p:val>
                                        </p:tav>
                                      </p:tavLst>
                                    </p:anim>
                                    <p:anim calcmode="lin" valueType="num">
                                      <p:cBhvr additive="base">
                                        <p:cTn id="16" dur="500" fill="hold"/>
                                        <p:tgtEl>
                                          <p:spTgt spid="11060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110604"/>
                                        </p:tgtEl>
                                        <p:attrNameLst>
                                          <p:attrName>style.visibility</p:attrName>
                                        </p:attrNameLst>
                                      </p:cBhvr>
                                      <p:to>
                                        <p:strVal val="visible"/>
                                      </p:to>
                                    </p:set>
                                    <p:anim calcmode="lin" valueType="num">
                                      <p:cBhvr additive="base">
                                        <p:cTn id="19" dur="500" fill="hold"/>
                                        <p:tgtEl>
                                          <p:spTgt spid="110604"/>
                                        </p:tgtEl>
                                        <p:attrNameLst>
                                          <p:attrName>ppt_x</p:attrName>
                                        </p:attrNameLst>
                                      </p:cBhvr>
                                      <p:tavLst>
                                        <p:tav tm="0">
                                          <p:val>
                                            <p:strVal val="1+#ppt_w/2"/>
                                          </p:val>
                                        </p:tav>
                                        <p:tav tm="100000">
                                          <p:val>
                                            <p:strVal val="#ppt_x"/>
                                          </p:val>
                                        </p:tav>
                                      </p:tavLst>
                                    </p:anim>
                                    <p:anim calcmode="lin" valueType="num">
                                      <p:cBhvr additive="base">
                                        <p:cTn id="20" dur="500" fill="hold"/>
                                        <p:tgtEl>
                                          <p:spTgt spid="11060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110616"/>
                                        </p:tgtEl>
                                        <p:attrNameLst>
                                          <p:attrName>style.visibility</p:attrName>
                                        </p:attrNameLst>
                                      </p:cBhvr>
                                      <p:to>
                                        <p:strVal val="visible"/>
                                      </p:to>
                                    </p:set>
                                    <p:anim calcmode="lin" valueType="num">
                                      <p:cBhvr additive="base">
                                        <p:cTn id="23" dur="500" fill="hold"/>
                                        <p:tgtEl>
                                          <p:spTgt spid="110616"/>
                                        </p:tgtEl>
                                        <p:attrNameLst>
                                          <p:attrName>ppt_x</p:attrName>
                                        </p:attrNameLst>
                                      </p:cBhvr>
                                      <p:tavLst>
                                        <p:tav tm="0">
                                          <p:val>
                                            <p:strVal val="1+#ppt_w/2"/>
                                          </p:val>
                                        </p:tav>
                                        <p:tav tm="100000">
                                          <p:val>
                                            <p:strVal val="#ppt_x"/>
                                          </p:val>
                                        </p:tav>
                                      </p:tavLst>
                                    </p:anim>
                                    <p:anim calcmode="lin" valueType="num">
                                      <p:cBhvr additive="base">
                                        <p:cTn id="24" dur="500" fill="hold"/>
                                        <p:tgtEl>
                                          <p:spTgt spid="1106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110714"/>
                                        </p:tgtEl>
                                        <p:attrNameLst>
                                          <p:attrName>style.visibility</p:attrName>
                                        </p:attrNameLst>
                                      </p:cBhvr>
                                      <p:to>
                                        <p:strVal val="visible"/>
                                      </p:to>
                                    </p:set>
                                    <p:anim calcmode="lin" valueType="num">
                                      <p:cBhvr additive="base">
                                        <p:cTn id="27" dur="500" fill="hold"/>
                                        <p:tgtEl>
                                          <p:spTgt spid="110714"/>
                                        </p:tgtEl>
                                        <p:attrNameLst>
                                          <p:attrName>ppt_x</p:attrName>
                                        </p:attrNameLst>
                                      </p:cBhvr>
                                      <p:tavLst>
                                        <p:tav tm="0">
                                          <p:val>
                                            <p:strVal val="1+#ppt_w/2"/>
                                          </p:val>
                                        </p:tav>
                                        <p:tav tm="100000">
                                          <p:val>
                                            <p:strVal val="#ppt_x"/>
                                          </p:val>
                                        </p:tav>
                                      </p:tavLst>
                                    </p:anim>
                                    <p:anim calcmode="lin" valueType="num">
                                      <p:cBhvr additive="base">
                                        <p:cTn id="28" dur="500" fill="hold"/>
                                        <p:tgtEl>
                                          <p:spTgt spid="110714"/>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110717"/>
                                        </p:tgtEl>
                                        <p:attrNameLst>
                                          <p:attrName>style.visibility</p:attrName>
                                        </p:attrNameLst>
                                      </p:cBhvr>
                                      <p:to>
                                        <p:strVal val="visible"/>
                                      </p:to>
                                    </p:set>
                                    <p:anim calcmode="lin" valueType="num">
                                      <p:cBhvr additive="base">
                                        <p:cTn id="31" dur="500" fill="hold"/>
                                        <p:tgtEl>
                                          <p:spTgt spid="110717"/>
                                        </p:tgtEl>
                                        <p:attrNameLst>
                                          <p:attrName>ppt_x</p:attrName>
                                        </p:attrNameLst>
                                      </p:cBhvr>
                                      <p:tavLst>
                                        <p:tav tm="0">
                                          <p:val>
                                            <p:strVal val="1+#ppt_w/2"/>
                                          </p:val>
                                        </p:tav>
                                        <p:tav tm="100000">
                                          <p:val>
                                            <p:strVal val="#ppt_x"/>
                                          </p:val>
                                        </p:tav>
                                      </p:tavLst>
                                    </p:anim>
                                    <p:anim calcmode="lin" valueType="num">
                                      <p:cBhvr additive="base">
                                        <p:cTn id="32" dur="500" fill="hold"/>
                                        <p:tgtEl>
                                          <p:spTgt spid="110717"/>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110722"/>
                                        </p:tgtEl>
                                        <p:attrNameLst>
                                          <p:attrName>style.visibility</p:attrName>
                                        </p:attrNameLst>
                                      </p:cBhvr>
                                      <p:to>
                                        <p:strVal val="visible"/>
                                      </p:to>
                                    </p:set>
                                    <p:anim calcmode="lin" valueType="num">
                                      <p:cBhvr>
                                        <p:cTn id="35" dur="500" fill="hold"/>
                                        <p:tgtEl>
                                          <p:spTgt spid="110722"/>
                                        </p:tgtEl>
                                        <p:attrNameLst>
                                          <p:attrName>ppt_w</p:attrName>
                                        </p:attrNameLst>
                                      </p:cBhvr>
                                      <p:tavLst>
                                        <p:tav tm="0">
                                          <p:val>
                                            <p:fltVal val="0"/>
                                          </p:val>
                                        </p:tav>
                                        <p:tav tm="100000">
                                          <p:val>
                                            <p:strVal val="#ppt_w"/>
                                          </p:val>
                                        </p:tav>
                                      </p:tavLst>
                                    </p:anim>
                                    <p:anim calcmode="lin" valueType="num">
                                      <p:cBhvr>
                                        <p:cTn id="36" dur="500" fill="hold"/>
                                        <p:tgtEl>
                                          <p:spTgt spid="110722"/>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110722"/>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110722"/>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110620"/>
                                        </p:tgtEl>
                                        <p:attrNameLst>
                                          <p:attrName>style.visibility</p:attrName>
                                        </p:attrNameLst>
                                      </p:cBhvr>
                                      <p:to>
                                        <p:strVal val="visible"/>
                                      </p:to>
                                    </p:set>
                                    <p:anim calcmode="lin" valueType="num">
                                      <p:cBhvr>
                                        <p:cTn id="43" dur="300" fill="hold"/>
                                        <p:tgtEl>
                                          <p:spTgt spid="110620"/>
                                        </p:tgtEl>
                                        <p:attrNameLst>
                                          <p:attrName>ppt_w</p:attrName>
                                        </p:attrNameLst>
                                      </p:cBhvr>
                                      <p:tavLst>
                                        <p:tav tm="0">
                                          <p:val>
                                            <p:fltVal val="0"/>
                                          </p:val>
                                        </p:tav>
                                        <p:tav tm="100000">
                                          <p:val>
                                            <p:strVal val="#ppt_w"/>
                                          </p:val>
                                        </p:tav>
                                      </p:tavLst>
                                    </p:anim>
                                    <p:anim calcmode="lin" valueType="num">
                                      <p:cBhvr>
                                        <p:cTn id="44" dur="300" fill="hold"/>
                                        <p:tgtEl>
                                          <p:spTgt spid="11062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110620"/>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110732"/>
                                        </p:tgtEl>
                                        <p:attrNameLst>
                                          <p:attrName>style.visibility</p:attrName>
                                        </p:attrNameLst>
                                      </p:cBhvr>
                                      <p:to>
                                        <p:strVal val="visible"/>
                                      </p:to>
                                    </p:set>
                                    <p:anim calcmode="lin" valueType="num">
                                      <p:cBhvr>
                                        <p:cTn id="49" dur="300" fill="hold"/>
                                        <p:tgtEl>
                                          <p:spTgt spid="110732"/>
                                        </p:tgtEl>
                                        <p:attrNameLst>
                                          <p:attrName>ppt_w</p:attrName>
                                        </p:attrNameLst>
                                      </p:cBhvr>
                                      <p:tavLst>
                                        <p:tav tm="0">
                                          <p:val>
                                            <p:fltVal val="0"/>
                                          </p:val>
                                        </p:tav>
                                        <p:tav tm="100000">
                                          <p:val>
                                            <p:strVal val="#ppt_w"/>
                                          </p:val>
                                        </p:tav>
                                      </p:tavLst>
                                    </p:anim>
                                    <p:anim calcmode="lin" valueType="num">
                                      <p:cBhvr>
                                        <p:cTn id="50" dur="300" fill="hold"/>
                                        <p:tgtEl>
                                          <p:spTgt spid="11073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110732"/>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110729"/>
                                        </p:tgtEl>
                                        <p:attrNameLst>
                                          <p:attrName>style.visibility</p:attrName>
                                        </p:attrNameLst>
                                      </p:cBhvr>
                                      <p:to>
                                        <p:strVal val="visible"/>
                                      </p:to>
                                    </p:set>
                                    <p:anim calcmode="lin" valueType="num">
                                      <p:cBhvr>
                                        <p:cTn id="55" dur="300" fill="hold"/>
                                        <p:tgtEl>
                                          <p:spTgt spid="110729"/>
                                        </p:tgtEl>
                                        <p:attrNameLst>
                                          <p:attrName>ppt_w</p:attrName>
                                        </p:attrNameLst>
                                      </p:cBhvr>
                                      <p:tavLst>
                                        <p:tav tm="0">
                                          <p:val>
                                            <p:fltVal val="0"/>
                                          </p:val>
                                        </p:tav>
                                        <p:tav tm="100000">
                                          <p:val>
                                            <p:strVal val="#ppt_w"/>
                                          </p:val>
                                        </p:tav>
                                      </p:tavLst>
                                    </p:anim>
                                    <p:anim calcmode="lin" valueType="num">
                                      <p:cBhvr>
                                        <p:cTn id="56" dur="300" fill="hold"/>
                                        <p:tgtEl>
                                          <p:spTgt spid="110729"/>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110729"/>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110607"/>
                                        </p:tgtEl>
                                        <p:attrNameLst>
                                          <p:attrName>style.visibility</p:attrName>
                                        </p:attrNameLst>
                                      </p:cBhvr>
                                      <p:to>
                                        <p:strVal val="visible"/>
                                      </p:to>
                                    </p:set>
                                    <p:anim calcmode="lin" valueType="num">
                                      <p:cBhvr>
                                        <p:cTn id="61" dur="300" fill="hold"/>
                                        <p:tgtEl>
                                          <p:spTgt spid="110607"/>
                                        </p:tgtEl>
                                        <p:attrNameLst>
                                          <p:attrName>ppt_w</p:attrName>
                                        </p:attrNameLst>
                                      </p:cBhvr>
                                      <p:tavLst>
                                        <p:tav tm="0">
                                          <p:val>
                                            <p:fltVal val="0"/>
                                          </p:val>
                                        </p:tav>
                                        <p:tav tm="100000">
                                          <p:val>
                                            <p:strVal val="#ppt_w"/>
                                          </p:val>
                                        </p:tav>
                                      </p:tavLst>
                                    </p:anim>
                                    <p:anim calcmode="lin" valueType="num">
                                      <p:cBhvr>
                                        <p:cTn id="62" dur="300" fill="hold"/>
                                        <p:tgtEl>
                                          <p:spTgt spid="11060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11060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110608"/>
                                        </p:tgtEl>
                                        <p:attrNameLst>
                                          <p:attrName>style.visibility</p:attrName>
                                        </p:attrNameLst>
                                      </p:cBhvr>
                                      <p:to>
                                        <p:strVal val="visible"/>
                                      </p:to>
                                    </p:set>
                                    <p:anim calcmode="lin" valueType="num">
                                      <p:cBhvr>
                                        <p:cTn id="67" dur="300" fill="hold"/>
                                        <p:tgtEl>
                                          <p:spTgt spid="110608"/>
                                        </p:tgtEl>
                                        <p:attrNameLst>
                                          <p:attrName>ppt_w</p:attrName>
                                        </p:attrNameLst>
                                      </p:cBhvr>
                                      <p:tavLst>
                                        <p:tav tm="0">
                                          <p:val>
                                            <p:fltVal val="0"/>
                                          </p:val>
                                        </p:tav>
                                        <p:tav tm="100000">
                                          <p:val>
                                            <p:strVal val="#ppt_w"/>
                                          </p:val>
                                        </p:tav>
                                      </p:tavLst>
                                    </p:anim>
                                    <p:anim calcmode="lin" valueType="num">
                                      <p:cBhvr>
                                        <p:cTn id="68" dur="300" fill="hold"/>
                                        <p:tgtEl>
                                          <p:spTgt spid="110608"/>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110608"/>
                                        </p:tgtEl>
                                      </p:cBhvr>
                                      <p:by x="110000" y="110000"/>
                                    </p:animScale>
                                  </p:childTnLst>
                                </p:cTn>
                              </p:par>
                              <p:par>
                                <p:cTn id="71" presetID="2" presetClass="entr" presetSubtype="8" fill="hold" grpId="0" nodeType="withEffect">
                                  <p:stCondLst>
                                    <p:cond delay="800"/>
                                  </p:stCondLst>
                                  <p:childTnLst>
                                    <p:set>
                                      <p:cBhvr>
                                        <p:cTn id="72" dur="1" fill="hold">
                                          <p:stCondLst>
                                            <p:cond delay="0"/>
                                          </p:stCondLst>
                                        </p:cTn>
                                        <p:tgtEl>
                                          <p:spTgt spid="110775"/>
                                        </p:tgtEl>
                                        <p:attrNameLst>
                                          <p:attrName>style.visibility</p:attrName>
                                        </p:attrNameLst>
                                      </p:cBhvr>
                                      <p:to>
                                        <p:strVal val="visible"/>
                                      </p:to>
                                    </p:set>
                                    <p:anim calcmode="lin" valueType="num">
                                      <p:cBhvr additive="base">
                                        <p:cTn id="73" dur="500" fill="hold"/>
                                        <p:tgtEl>
                                          <p:spTgt spid="110775"/>
                                        </p:tgtEl>
                                        <p:attrNameLst>
                                          <p:attrName>ppt_x</p:attrName>
                                        </p:attrNameLst>
                                      </p:cBhvr>
                                      <p:tavLst>
                                        <p:tav tm="0">
                                          <p:val>
                                            <p:strVal val="0-#ppt_w/2"/>
                                          </p:val>
                                        </p:tav>
                                        <p:tav tm="100000">
                                          <p:val>
                                            <p:strVal val="#ppt_x"/>
                                          </p:val>
                                        </p:tav>
                                      </p:tavLst>
                                    </p:anim>
                                    <p:anim calcmode="lin" valueType="num">
                                      <p:cBhvr additive="base">
                                        <p:cTn id="74" dur="500" fill="hold"/>
                                        <p:tgtEl>
                                          <p:spTgt spid="11077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900"/>
                                  </p:stCondLst>
                                  <p:childTnLst>
                                    <p:set>
                                      <p:cBhvr>
                                        <p:cTn id="76" dur="1" fill="hold">
                                          <p:stCondLst>
                                            <p:cond delay="0"/>
                                          </p:stCondLst>
                                        </p:cTn>
                                        <p:tgtEl>
                                          <p:spTgt spid="110777"/>
                                        </p:tgtEl>
                                        <p:attrNameLst>
                                          <p:attrName>style.visibility</p:attrName>
                                        </p:attrNameLst>
                                      </p:cBhvr>
                                      <p:to>
                                        <p:strVal val="visible"/>
                                      </p:to>
                                    </p:set>
                                    <p:anim calcmode="lin" valueType="num">
                                      <p:cBhvr additive="base">
                                        <p:cTn id="77" dur="500" fill="hold"/>
                                        <p:tgtEl>
                                          <p:spTgt spid="110777"/>
                                        </p:tgtEl>
                                        <p:attrNameLst>
                                          <p:attrName>ppt_x</p:attrName>
                                        </p:attrNameLst>
                                      </p:cBhvr>
                                      <p:tavLst>
                                        <p:tav tm="0">
                                          <p:val>
                                            <p:strVal val="0-#ppt_w/2"/>
                                          </p:val>
                                        </p:tav>
                                        <p:tav tm="100000">
                                          <p:val>
                                            <p:strVal val="#ppt_x"/>
                                          </p:val>
                                        </p:tav>
                                      </p:tavLst>
                                    </p:anim>
                                    <p:anim calcmode="lin" valueType="num">
                                      <p:cBhvr additive="base">
                                        <p:cTn id="78" dur="500" fill="hold"/>
                                        <p:tgtEl>
                                          <p:spTgt spid="110777"/>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1000"/>
                                  </p:stCondLst>
                                  <p:childTnLst>
                                    <p:set>
                                      <p:cBhvr>
                                        <p:cTn id="80" dur="1" fill="hold">
                                          <p:stCondLst>
                                            <p:cond delay="0"/>
                                          </p:stCondLst>
                                        </p:cTn>
                                        <p:tgtEl>
                                          <p:spTgt spid="110737"/>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10738"/>
                                        </p:tgtEl>
                                        <p:attrNameLst>
                                          <p:attrName>style.visibility</p:attrName>
                                        </p:attrNameLst>
                                      </p:cBhvr>
                                      <p:to>
                                        <p:strVal val="visible"/>
                                      </p:to>
                                    </p:set>
                                  </p:childTnLst>
                                </p:cTn>
                              </p:par>
                              <p:par>
                                <p:cTn id="83" presetID="0" presetClass="path" presetSubtype="0" accel="50000" decel="50000" fill="hold" nodeType="withEffect">
                                  <p:stCondLst>
                                    <p:cond delay="1000"/>
                                  </p:stCondLst>
                                  <p:childTnLst>
                                    <p:animMotion origin="layout" path="M 0 0 L 0.00017 0.83874 " pathEditMode="relative" ptsTypes="AA">
                                      <p:cBhvr>
                                        <p:cTn id="84" dur="500" spd="-100000" fill="hold"/>
                                        <p:tgtEl>
                                          <p:spTgt spid="110737"/>
                                        </p:tgtEl>
                                        <p:attrNameLst>
                                          <p:attrName>ppt_x</p:attrName>
                                          <p:attrName>ppt_y</p:attrName>
                                        </p:attrNameLst>
                                      </p:cBhvr>
                                    </p:animMotion>
                                  </p:childTnLst>
                                </p:cTn>
                              </p:par>
                              <p:par>
                                <p:cTn id="85" presetID="0" presetClass="path" presetSubtype="0" accel="50000" decel="50000" fill="hold" nodeType="withEffect">
                                  <p:stCondLst>
                                    <p:cond delay="1000"/>
                                  </p:stCondLst>
                                  <p:childTnLst>
                                    <p:animMotion origin="layout" path="M 0 0 L 0.00017 0.83874 " pathEditMode="relative" ptsTypes="AA">
                                      <p:cBhvr>
                                        <p:cTn id="86" dur="500" spd="-100000" fill="hold"/>
                                        <p:tgtEl>
                                          <p:spTgt spid="110738"/>
                                        </p:tgtEl>
                                        <p:attrNameLst>
                                          <p:attrName>ppt_x</p:attrName>
                                          <p:attrName>ppt_y</p:attrName>
                                        </p:attrNameLst>
                                      </p:cBhvr>
                                    </p:animMotion>
                                  </p:childTnLst>
                                </p:cTn>
                              </p:par>
                              <p:par>
                                <p:cTn id="87" presetID="1" presetClass="entr" presetSubtype="0" fill="hold" nodeType="withEffect">
                                  <p:stCondLst>
                                    <p:cond delay="1200"/>
                                  </p:stCondLst>
                                  <p:childTnLst>
                                    <p:set>
                                      <p:cBhvr>
                                        <p:cTn id="88" dur="1" fill="hold">
                                          <p:stCondLst>
                                            <p:cond delay="0"/>
                                          </p:stCondLst>
                                        </p:cTn>
                                        <p:tgtEl>
                                          <p:spTgt spid="110748"/>
                                        </p:tgtEl>
                                        <p:attrNameLst>
                                          <p:attrName>style.visibility</p:attrName>
                                        </p:attrNameLst>
                                      </p:cBhvr>
                                      <p:to>
                                        <p:strVal val="visible"/>
                                      </p:to>
                                    </p:set>
                                  </p:childTnLst>
                                </p:cTn>
                              </p:par>
                              <p:par>
                                <p:cTn id="89" presetID="0" presetClass="path" presetSubtype="0" accel="50000" decel="50000" fill="hold" nodeType="withEffect">
                                  <p:stCondLst>
                                    <p:cond delay="1200"/>
                                  </p:stCondLst>
                                  <p:childTnLst>
                                    <p:animMotion origin="layout" path="M 1.94444E-6 -1.4118E-6 L -0.22691 0.692 " pathEditMode="relative" ptsTypes="AA">
                                      <p:cBhvr>
                                        <p:cTn id="90" dur="500" spd="-100000" fill="hold"/>
                                        <p:tgtEl>
                                          <p:spTgt spid="110748"/>
                                        </p:tgtEl>
                                        <p:attrNameLst>
                                          <p:attrName>ppt_x</p:attrName>
                                          <p:attrName>ppt_y</p:attrName>
                                        </p:attrNameLst>
                                      </p:cBhvr>
                                    </p:animMotion>
                                  </p:childTnLst>
                                </p:cTn>
                              </p:par>
                              <p:par>
                                <p:cTn id="91" presetID="0" presetClass="path" presetSubtype="0" repeatCount="indefinite" fill="hold" grpId="0" nodeType="withEffect">
                                  <p:stCondLst>
                                    <p:cond delay="0"/>
                                  </p:stCondLst>
                                  <p:childTnLst>
                                    <p:animMotion origin="layout" path="M -0.00139 -0.00124 L 0.49861 -0.00093 " pathEditMode="relative" ptsTypes="AA">
                                      <p:cBhvr>
                                        <p:cTn id="92" dur="3000" fill="hold"/>
                                        <p:tgtEl>
                                          <p:spTgt spid="110594"/>
                                        </p:tgtEl>
                                        <p:attrNameLst>
                                          <p:attrName>ppt_x</p:attrName>
                                          <p:attrName>ppt_y</p:attrName>
                                        </p:attrNameLst>
                                      </p:cBhvr>
                                    </p:animMotion>
                                  </p:childTnLst>
                                </p:cTn>
                              </p:par>
                              <p:par>
                                <p:cTn id="93" presetID="2" presetClass="entr" presetSubtype="8" fill="hold" grpId="0" nodeType="withEffect">
                                  <p:stCondLst>
                                    <p:cond delay="900"/>
                                  </p:stCondLst>
                                  <p:childTnLst>
                                    <p:set>
                                      <p:cBhvr>
                                        <p:cTn id="94" dur="1" fill="hold">
                                          <p:stCondLst>
                                            <p:cond delay="0"/>
                                          </p:stCondLst>
                                        </p:cTn>
                                        <p:tgtEl>
                                          <p:spTgt spid="181"/>
                                        </p:tgtEl>
                                        <p:attrNameLst>
                                          <p:attrName>style.visibility</p:attrName>
                                        </p:attrNameLst>
                                      </p:cBhvr>
                                      <p:to>
                                        <p:strVal val="visible"/>
                                      </p:to>
                                    </p:set>
                                    <p:anim calcmode="lin" valueType="num">
                                      <p:cBhvr additive="base">
                                        <p:cTn id="95" dur="500" fill="hold"/>
                                        <p:tgtEl>
                                          <p:spTgt spid="181"/>
                                        </p:tgtEl>
                                        <p:attrNameLst>
                                          <p:attrName>ppt_x</p:attrName>
                                        </p:attrNameLst>
                                      </p:cBhvr>
                                      <p:tavLst>
                                        <p:tav tm="0">
                                          <p:val>
                                            <p:strVal val="0-#ppt_w/2"/>
                                          </p:val>
                                        </p:tav>
                                        <p:tav tm="100000">
                                          <p:val>
                                            <p:strVal val="#ppt_x"/>
                                          </p:val>
                                        </p:tav>
                                      </p:tavLst>
                                    </p:anim>
                                    <p:anim calcmode="lin" valueType="num">
                                      <p:cBhvr additive="base">
                                        <p:cTn id="9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607" grpId="0" animBg="1"/>
      <p:bldP spid="110607" grpId="1" animBg="1"/>
      <p:bldP spid="110775" grpId="0"/>
      <p:bldP spid="110777" grpId="0"/>
      <p:bldP spid="18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7564" y="3336926"/>
            <a:ext cx="3027624"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什么是界面原型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927582" y="1214735"/>
            <a:ext cx="6254268" cy="5078313"/>
          </a:xfrm>
          <a:prstGeom prst="rect">
            <a:avLst/>
          </a:prstGeom>
        </p:spPr>
        <p:txBody>
          <a:bodyPr wrap="square">
            <a:spAutoFit/>
          </a:bodyPr>
          <a:lstStyle/>
          <a:p>
            <a:pPr algn="just">
              <a:lnSpc>
                <a:spcPct val="150000"/>
              </a:lnSpc>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界面原型是设计方案的表达，是产品经理、交互设计师的重要产出物之一，也是项目团队的其它成员（尤其是设计师、开发人员）的重要参考和评估的依据。</a:t>
            </a:r>
          </a:p>
        </p:txBody>
      </p:sp>
      <p:pic>
        <p:nvPicPr>
          <p:cNvPr id="4" name="图片 3"/>
          <p:cNvPicPr>
            <a:picLocks noChangeAspect="1"/>
          </p:cNvPicPr>
          <p:nvPr/>
        </p:nvPicPr>
        <p:blipFill>
          <a:blip r:embed="rId3"/>
          <a:stretch>
            <a:fillRect/>
          </a:stretch>
        </p:blipFill>
        <p:spPr>
          <a:xfrm>
            <a:off x="8181975" y="113527"/>
            <a:ext cx="3086100" cy="6630946"/>
          </a:xfrm>
          <a:prstGeom prst="rect">
            <a:avLst/>
          </a:prstGeom>
          <a:ln>
            <a:solidFill>
              <a:srgbClr val="3E3A39"/>
            </a:solidFill>
          </a:ln>
        </p:spPr>
      </p:pic>
    </p:spTree>
    <p:extLst>
      <p:ext uri="{BB962C8B-B14F-4D97-AF65-F5344CB8AC3E}">
        <p14:creationId xmlns:p14="http://schemas.microsoft.com/office/powerpoint/2010/main" val="310366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292889"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什么是界面原型</a:t>
            </a:r>
          </a:p>
        </p:txBody>
      </p:sp>
      <p:sp>
        <p:nvSpPr>
          <p:cNvPr id="2" name="矩形 1"/>
          <p:cNvSpPr/>
          <p:nvPr/>
        </p:nvSpPr>
        <p:spPr>
          <a:xfrm>
            <a:off x="157692" y="951161"/>
            <a:ext cx="7233708" cy="5701561"/>
          </a:xfrm>
          <a:prstGeom prst="rect">
            <a:avLst/>
          </a:prstGeom>
        </p:spPr>
        <p:txBody>
          <a:bodyPr wrap="square">
            <a:spAutoFit/>
          </a:bodyPr>
          <a:lstStyle/>
          <a:p>
            <a:pPr algn="just">
              <a:lnSpc>
                <a:spcPct val="150000"/>
              </a:lnSpc>
              <a:spcAft>
                <a:spcPts val="0"/>
              </a:spcAft>
            </a:pP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设计一个界面原型的目的，不是为了做出完全功能版的系统，完全是出于视觉化的目的，看到呈现在用户面前的最终界面的样子。</a:t>
            </a:r>
            <a:endPar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       正如</a:t>
            </a: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GV</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谷歌风投）的设计合伙人博卡说：“理想的原型应该是有着‘金发女郎般的质量’。如果质量太差，那没人会相信原型是真的界面。如果质量太好，那你就得没日没夜地干，而且你还做不完。你要的就是‘金发女郎’般的质量，不太好，不太坏，足够好就行了。”</a:t>
            </a:r>
          </a:p>
        </p:txBody>
      </p:sp>
      <p:pic>
        <p:nvPicPr>
          <p:cNvPr id="13314" name="Picture 2" descr="http://attach.bbs.miui.com/forum/201606/22/114805m4zay1ky8yak4k4j.jpg"/>
          <p:cNvPicPr>
            <a:picLocks noChangeAspect="1" noChangeArrowheads="1"/>
          </p:cNvPicPr>
          <p:nvPr/>
        </p:nvPicPr>
        <p:blipFill rotWithShape="1">
          <a:blip r:embed="rId3">
            <a:extLst>
              <a:ext uri="{28A0092B-C50C-407E-A947-70E740481C1C}">
                <a14:useLocalDpi xmlns:a14="http://schemas.microsoft.com/office/drawing/2010/main" val="0"/>
              </a:ext>
            </a:extLst>
          </a:blip>
          <a:srcRect l="52586" r="7622"/>
          <a:stretch/>
        </p:blipFill>
        <p:spPr bwMode="auto">
          <a:xfrm>
            <a:off x="7873436" y="799043"/>
            <a:ext cx="398892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1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223037700"/>
              </p:ext>
            </p:extLst>
          </p:nvPr>
        </p:nvGraphicFramePr>
        <p:xfrm>
          <a:off x="0" y="825218"/>
          <a:ext cx="12192004" cy="1419225"/>
        </p:xfrm>
        <a:graphic>
          <a:graphicData uri="http://schemas.openxmlformats.org/drawingml/2006/table">
            <a:tbl>
              <a:tblPr firstRow="1" bandRow="1">
                <a:tableStyleId>{5C22544A-7EE6-4342-B048-85BDC9FD1C3A}</a:tableStyleId>
              </a:tblPr>
              <a:tblGrid>
                <a:gridCol w="3048001">
                  <a:extLst>
                    <a:ext uri="{9D8B030D-6E8A-4147-A177-3AD203B41FA5}">
                      <a16:colId xmlns:a16="http://schemas.microsoft.com/office/drawing/2014/main" val="2198997661"/>
                    </a:ext>
                  </a:extLst>
                </a:gridCol>
                <a:gridCol w="3048001">
                  <a:extLst>
                    <a:ext uri="{9D8B030D-6E8A-4147-A177-3AD203B41FA5}">
                      <a16:colId xmlns:a16="http://schemas.microsoft.com/office/drawing/2014/main" val="2723868053"/>
                    </a:ext>
                  </a:extLst>
                </a:gridCol>
                <a:gridCol w="3048001">
                  <a:extLst>
                    <a:ext uri="{9D8B030D-6E8A-4147-A177-3AD203B41FA5}">
                      <a16:colId xmlns:a16="http://schemas.microsoft.com/office/drawing/2014/main" val="3525512082"/>
                    </a:ext>
                  </a:extLst>
                </a:gridCol>
                <a:gridCol w="3048001">
                  <a:extLst>
                    <a:ext uri="{9D8B030D-6E8A-4147-A177-3AD203B41FA5}">
                      <a16:colId xmlns:a16="http://schemas.microsoft.com/office/drawing/2014/main" val="810955789"/>
                    </a:ext>
                  </a:extLst>
                </a:gridCol>
              </a:tblGrid>
              <a:tr h="1419225">
                <a:tc>
                  <a:txBody>
                    <a:bodyPr/>
                    <a:lstStyle/>
                    <a:p>
                      <a:r>
                        <a:rPr lang="zh-CN" altLang="en-US" sz="4000" b="1" dirty="0">
                          <a:solidFill>
                            <a:schemeClr val="bg1"/>
                          </a:solidFill>
                        </a:rPr>
                        <a:t>纸面原型</a:t>
                      </a:r>
                    </a:p>
                  </a:txBody>
                  <a:tcPr>
                    <a:solidFill>
                      <a:schemeClr val="accent5">
                        <a:lumMod val="60000"/>
                        <a:lumOff val="40000"/>
                      </a:schemeClr>
                    </a:solidFill>
                  </a:tcPr>
                </a:tc>
                <a:tc>
                  <a:txBody>
                    <a:bodyPr/>
                    <a:lstStyle/>
                    <a:p>
                      <a:r>
                        <a:rPr lang="zh-CN" altLang="en-US" sz="4000" b="1" dirty="0">
                          <a:solidFill>
                            <a:schemeClr val="bg1"/>
                          </a:solidFill>
                        </a:rPr>
                        <a:t>简单、快速</a:t>
                      </a:r>
                    </a:p>
                  </a:txBody>
                  <a:tcPr>
                    <a:solidFill>
                      <a:schemeClr val="accent5">
                        <a:lumMod val="60000"/>
                        <a:lumOff val="40000"/>
                      </a:schemeClr>
                    </a:solidFill>
                  </a:tcPr>
                </a:tc>
                <a:tc>
                  <a:txBody>
                    <a:bodyPr/>
                    <a:lstStyle/>
                    <a:p>
                      <a:r>
                        <a:rPr lang="zh-CN" altLang="en-US" sz="4000" b="1" dirty="0">
                          <a:solidFill>
                            <a:schemeClr val="bg1"/>
                          </a:solidFill>
                        </a:rPr>
                        <a:t>直观、人性化</a:t>
                      </a:r>
                    </a:p>
                  </a:txBody>
                  <a:tcPr>
                    <a:solidFill>
                      <a:schemeClr val="accent5">
                        <a:lumMod val="60000"/>
                        <a:lumOff val="40000"/>
                      </a:schemeClr>
                    </a:solidFill>
                  </a:tcPr>
                </a:tc>
                <a:tc>
                  <a:txBody>
                    <a:bodyPr/>
                    <a:lstStyle/>
                    <a:p>
                      <a:r>
                        <a:rPr lang="zh-CN" altLang="en-US" sz="4000" b="1" dirty="0">
                          <a:solidFill>
                            <a:schemeClr val="bg1"/>
                          </a:solidFill>
                        </a:rPr>
                        <a:t>不便保存和转述过程</a:t>
                      </a:r>
                    </a:p>
                  </a:txBody>
                  <a:tcPr>
                    <a:solidFill>
                      <a:schemeClr val="accent5">
                        <a:lumMod val="60000"/>
                        <a:lumOff val="40000"/>
                      </a:schemeClr>
                    </a:solidFill>
                  </a:tcPr>
                </a:tc>
                <a:extLst>
                  <a:ext uri="{0D108BD9-81ED-4DB2-BD59-A6C34878D82A}">
                    <a16:rowId xmlns:a16="http://schemas.microsoft.com/office/drawing/2014/main" val="3433516608"/>
                  </a:ext>
                </a:extLst>
              </a:tr>
            </a:tbl>
          </a:graphicData>
        </a:graphic>
      </p:graphicFrame>
      <p:pic>
        <p:nvPicPr>
          <p:cNvPr id="2052" name="Picture 4" descr="è¯·ç»å½å¹¶éªè¯é®ç®±åæ¥çåå¾"/>
          <p:cNvPicPr>
            <a:picLocks noChangeAspect="1" noChangeArrowheads="1"/>
          </p:cNvPicPr>
          <p:nvPr/>
        </p:nvPicPr>
        <p:blipFill rotWithShape="1">
          <a:blip r:embed="rId3">
            <a:extLst>
              <a:ext uri="{28A0092B-C50C-407E-A947-70E740481C1C}">
                <a14:useLocalDpi xmlns:a14="http://schemas.microsoft.com/office/drawing/2010/main" val="0"/>
              </a:ext>
            </a:extLst>
          </a:blip>
          <a:srcRect l="11759" t="60091" r="9353" b="30808"/>
          <a:stretch/>
        </p:blipFill>
        <p:spPr bwMode="auto">
          <a:xfrm>
            <a:off x="1168652" y="2318898"/>
            <a:ext cx="9854696" cy="4432300"/>
          </a:xfrm>
          <a:prstGeom prst="rect">
            <a:avLst/>
          </a:prstGeom>
          <a:noFill/>
          <a:ln>
            <a:solidFill>
              <a:srgbClr val="3E3A3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0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695776"/>
              </p:ext>
            </p:extLst>
          </p:nvPr>
        </p:nvGraphicFramePr>
        <p:xfrm>
          <a:off x="1469985" y="1002534"/>
          <a:ext cx="4353689" cy="5364700"/>
        </p:xfrm>
        <a:graphic>
          <a:graphicData uri="http://schemas.openxmlformats.org/drawingml/2006/table">
            <a:tbl>
              <a:tblPr firstRow="1" bandRow="1">
                <a:tableStyleId>{5C22544A-7EE6-4342-B048-85BDC9FD1C3A}</a:tableStyleId>
              </a:tblPr>
              <a:tblGrid>
                <a:gridCol w="4353689">
                  <a:extLst>
                    <a:ext uri="{9D8B030D-6E8A-4147-A177-3AD203B41FA5}">
                      <a16:colId xmlns:a16="http://schemas.microsoft.com/office/drawing/2014/main" val="2741375538"/>
                    </a:ext>
                  </a:extLst>
                </a:gridCol>
              </a:tblGrid>
              <a:tr h="69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低保真原型</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659551007"/>
                  </a:ext>
                </a:extLst>
              </a:tr>
              <a:tr h="671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耗费一定的时间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081855156"/>
                  </a:ext>
                </a:extLst>
              </a:tr>
              <a:tr h="1249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需求表达清晰、完整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145758803"/>
                  </a:ext>
                </a:extLst>
              </a:tr>
              <a:tr h="1291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完成度介于纸面原型和高保真模型之间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5124" name="Picture 4" descr="https://image.uisdc.com/wp-content/uploads/2017/10/uisdc-highfidelity-20171027-5.gif"/>
          <p:cNvPicPr>
            <a:picLocks noChangeAspect="1" noChangeArrowheads="1"/>
          </p:cNvPicPr>
          <p:nvPr/>
        </p:nvPicPr>
        <p:blipFill rotWithShape="1">
          <a:blip r:embed="rId3">
            <a:extLst>
              <a:ext uri="{28A0092B-C50C-407E-A947-70E740481C1C}">
                <a14:useLocalDpi xmlns:a14="http://schemas.microsoft.com/office/drawing/2010/main" val="0"/>
              </a:ext>
            </a:extLst>
          </a:blip>
          <a:srcRect l="9039" t="27951" r="63628" b="40590"/>
          <a:stretch/>
        </p:blipFill>
        <p:spPr bwMode="auto">
          <a:xfrm>
            <a:off x="6413500" y="29272"/>
            <a:ext cx="3606800" cy="6828728"/>
          </a:xfrm>
          <a:prstGeom prst="rect">
            <a:avLst/>
          </a:prstGeom>
          <a:noFill/>
          <a:extLst>
            <a:ext uri="{909E8E84-426E-40DD-AFC4-6F175D3DCCD1}">
              <a14:hiddenFill xmlns:a14="http://schemas.microsoft.com/office/drawing/2010/main">
                <a:solidFill>
                  <a:srgbClr val="FFFFFF"/>
                </a:solidFill>
              </a14:hiddenFill>
            </a:ext>
          </a:extLst>
        </p:spPr>
      </p:pic>
      <p:sp>
        <p:nvSpPr>
          <p:cNvPr id="3" name="动作按钮: 上一张 2">
            <a:hlinkClick r:id="rId4"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224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400" b="1" dirty="0">
                <a:solidFill>
                  <a:schemeClr val="bg1"/>
                </a:solidFill>
                <a:latin typeface="微软雅黑" pitchFamily="34" charset="-122"/>
                <a:ea typeface="微软雅黑" pitchFamily="34" charset="-122"/>
              </a:rPr>
              <a:t>各类界面原型的特点</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0232121"/>
              </p:ext>
            </p:extLst>
          </p:nvPr>
        </p:nvGraphicFramePr>
        <p:xfrm>
          <a:off x="1469180" y="829781"/>
          <a:ext cx="4308273" cy="5935460"/>
        </p:xfrm>
        <a:graphic>
          <a:graphicData uri="http://schemas.openxmlformats.org/drawingml/2006/table">
            <a:tbl>
              <a:tblPr firstRow="1" bandRow="1">
                <a:tableStyleId>{5C22544A-7EE6-4342-B048-85BDC9FD1C3A}</a:tableStyleId>
              </a:tblPr>
              <a:tblGrid>
                <a:gridCol w="4308273">
                  <a:extLst>
                    <a:ext uri="{9D8B030D-6E8A-4147-A177-3AD203B41FA5}">
                      <a16:colId xmlns:a16="http://schemas.microsoft.com/office/drawing/2014/main" val="2741375538"/>
                    </a:ext>
                  </a:extLst>
                </a:gridCol>
              </a:tblGrid>
              <a:tr h="78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高保真原型</a:t>
                      </a:r>
                      <a:endParaRPr lang="zh-CN" altLang="en-US" sz="4000" dirty="0"/>
                    </a:p>
                  </a:txBody>
                  <a:tcPr>
                    <a:solidFill>
                      <a:schemeClr val="accent5">
                        <a:lumMod val="60000"/>
                        <a:lumOff val="40000"/>
                      </a:schemeClr>
                    </a:solidFill>
                  </a:tcPr>
                </a:tc>
                <a:extLst>
                  <a:ext uri="{0D108BD9-81ED-4DB2-BD59-A6C34878D82A}">
                    <a16:rowId xmlns:a16="http://schemas.microsoft.com/office/drawing/2014/main" val="659551007"/>
                  </a:ext>
                </a:extLst>
              </a:tr>
              <a:tr h="1244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需要较多投入</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081855156"/>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完整表达设计理念和体验</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145758803"/>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需要融入各类视觉美感</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3" name="图片 2"/>
          <p:cNvPicPr>
            <a:picLocks noChangeAspect="1"/>
          </p:cNvPicPr>
          <p:nvPr/>
        </p:nvPicPr>
        <p:blipFill>
          <a:blip r:embed="rId3"/>
          <a:stretch>
            <a:fillRect/>
          </a:stretch>
        </p:blipFill>
        <p:spPr>
          <a:xfrm>
            <a:off x="6446319" y="374765"/>
            <a:ext cx="3600000" cy="6390476"/>
          </a:xfrm>
          <a:prstGeom prst="rect">
            <a:avLst/>
          </a:prstGeom>
        </p:spPr>
      </p:pic>
    </p:spTree>
    <p:extLst>
      <p:ext uri="{BB962C8B-B14F-4D97-AF65-F5344CB8AC3E}">
        <p14:creationId xmlns:p14="http://schemas.microsoft.com/office/powerpoint/2010/main" val="169889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模板045.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3543</Words>
  <Application>Microsoft Office PowerPoint</Application>
  <PresentationFormat>宽屏</PresentationFormat>
  <Paragraphs>285</Paragraphs>
  <Slides>38</Slides>
  <Notes>38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 Unicode MS</vt:lpstr>
      <vt:lpstr>Droid Sans</vt:lpstr>
      <vt:lpstr>Helvetica Neue</vt:lpstr>
      <vt:lpstr>黑体</vt:lpstr>
      <vt:lpstr>宋体</vt:lpstr>
      <vt:lpstr>微软雅黑</vt:lpstr>
      <vt:lpstr>Arial</vt:lpstr>
      <vt:lpstr>Arial Black</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模板045.pptx</dc:title>
  <dc:subject/>
  <dc:creator/>
  <cp:keywords/>
  <dc:description/>
  <cp:lastModifiedBy/>
  <cp:revision>1</cp:revision>
  <dcterms:created xsi:type="dcterms:W3CDTF">2016-11-27T08:20:49Z</dcterms:created>
  <dcterms:modified xsi:type="dcterms:W3CDTF">2018-11-06T11:03:02Z</dcterms:modified>
  <cp:category/>
</cp:coreProperties>
</file>